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Lst>
  <p:sldSz cy="5143500" cx="9144000"/>
  <p:notesSz cx="6858000" cy="9144000"/>
  <p:embeddedFontLst>
    <p:embeddedFont>
      <p:font typeface="Roboto"/>
      <p:regular r:id="rId53"/>
      <p:bold r:id="rId54"/>
      <p:italic r:id="rId55"/>
      <p:boldItalic r:id="rId56"/>
    </p:embeddedFont>
    <p:embeddedFont>
      <p:font typeface="Lato"/>
      <p:regular r:id="rId57"/>
      <p:bold r:id="rId58"/>
      <p:italic r:id="rId59"/>
      <p:boldItalic r:id="rId60"/>
    </p:embeddedFont>
    <p:embeddedFont>
      <p:font typeface="Montserrat"/>
      <p:regular r:id="rId61"/>
      <p:bold r:id="rId62"/>
      <p:italic r:id="rId63"/>
      <p:boldItalic r:id="rId64"/>
    </p:embeddedFont>
    <p:embeddedFont>
      <p:font typeface="Roboto Condensed"/>
      <p:regular r:id="rId65"/>
      <p:bold r:id="rId66"/>
      <p:italic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69" roundtripDataSignature="AMtx7mgU1u6kJq0DzbvcGd95keOVwHVoS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7280880-FC2E-469A-8BA8-5CDBF886CAE6}">
  <a:tblStyle styleId="{47280880-FC2E-469A-8BA8-5CDBF886CAE6}"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Montserrat-bold.fntdata"/><Relationship Id="rId61" Type="http://schemas.openxmlformats.org/officeDocument/2006/relationships/font" Target="fonts/Montserrat-regular.fntdata"/><Relationship Id="rId20" Type="http://schemas.openxmlformats.org/officeDocument/2006/relationships/slide" Target="slides/slide15.xml"/><Relationship Id="rId64" Type="http://schemas.openxmlformats.org/officeDocument/2006/relationships/font" Target="fonts/Montserrat-boldItalic.fntdata"/><Relationship Id="rId63" Type="http://schemas.openxmlformats.org/officeDocument/2006/relationships/font" Target="fonts/Montserrat-italic.fntdata"/><Relationship Id="rId22" Type="http://schemas.openxmlformats.org/officeDocument/2006/relationships/slide" Target="slides/slide17.xml"/><Relationship Id="rId66" Type="http://schemas.openxmlformats.org/officeDocument/2006/relationships/font" Target="fonts/RobotoCondensed-bold.fntdata"/><Relationship Id="rId21" Type="http://schemas.openxmlformats.org/officeDocument/2006/relationships/slide" Target="slides/slide16.xml"/><Relationship Id="rId65" Type="http://schemas.openxmlformats.org/officeDocument/2006/relationships/font" Target="fonts/RobotoCondensed-regular.fntdata"/><Relationship Id="rId24" Type="http://schemas.openxmlformats.org/officeDocument/2006/relationships/slide" Target="slides/slide19.xml"/><Relationship Id="rId68" Type="http://schemas.openxmlformats.org/officeDocument/2006/relationships/font" Target="fonts/RobotoCondensed-boldItalic.fntdata"/><Relationship Id="rId23" Type="http://schemas.openxmlformats.org/officeDocument/2006/relationships/slide" Target="slides/slide18.xml"/><Relationship Id="rId67" Type="http://schemas.openxmlformats.org/officeDocument/2006/relationships/font" Target="fonts/RobotoCondensed-italic.fntdata"/><Relationship Id="rId60" Type="http://schemas.openxmlformats.org/officeDocument/2006/relationships/font" Target="fonts/Lato-boldItalic.fntdata"/><Relationship Id="rId26" Type="http://schemas.openxmlformats.org/officeDocument/2006/relationships/slide" Target="slides/slide21.xml"/><Relationship Id="rId25" Type="http://schemas.openxmlformats.org/officeDocument/2006/relationships/slide" Target="slides/slide20.xml"/><Relationship Id="rId69" Type="http://customschemas.google.com/relationships/presentationmetadata" Target="meta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font" Target="fonts/Roboto-regular.fntdata"/><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Roboto-italic.fntdata"/><Relationship Id="rId10" Type="http://schemas.openxmlformats.org/officeDocument/2006/relationships/slide" Target="slides/slide5.xml"/><Relationship Id="rId54" Type="http://schemas.openxmlformats.org/officeDocument/2006/relationships/font" Target="fonts/Roboto-bold.fntdata"/><Relationship Id="rId13" Type="http://schemas.openxmlformats.org/officeDocument/2006/relationships/slide" Target="slides/slide8.xml"/><Relationship Id="rId57" Type="http://schemas.openxmlformats.org/officeDocument/2006/relationships/font" Target="fonts/Lato-regular.fntdata"/><Relationship Id="rId12" Type="http://schemas.openxmlformats.org/officeDocument/2006/relationships/slide" Target="slides/slide7.xml"/><Relationship Id="rId56" Type="http://schemas.openxmlformats.org/officeDocument/2006/relationships/font" Target="fonts/Roboto-boldItalic.fntdata"/><Relationship Id="rId15" Type="http://schemas.openxmlformats.org/officeDocument/2006/relationships/slide" Target="slides/slide10.xml"/><Relationship Id="rId59" Type="http://schemas.openxmlformats.org/officeDocument/2006/relationships/font" Target="fonts/Lato-italic.fntdata"/><Relationship Id="rId14" Type="http://schemas.openxmlformats.org/officeDocument/2006/relationships/slide" Target="slides/slide9.xml"/><Relationship Id="rId58"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a2b23fe8b6_1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ga2b23fe8b6_1_1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ac43a92c6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ac43a92c65_0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ac43a92c6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gac43a92c65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ac43a92c65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ac43a92c65_0_1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ac43a92c65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ac43a92c65_0_1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ac43a92c65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ac43a92c65_0_1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ac43a92c65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gac43a92c65_0_1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ac43a92c65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ac43a92c65_0_1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ac43a92c65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gac43a92c65_0_2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ac43a92c65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ac43a92c65_0_2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ac43a92c65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gac43a92c65_0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ac43a92c65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gac43a92c65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ac43a92c65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gac43a92c65_0_6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ac43a92c65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gac43a92c65_0_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ac43a92c65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gac43a92c65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ac43a92c65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gac43a92c65_0_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ac43a92c65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gac43a92c65_0_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ac43a92c65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1" name="Google Shape;231;gac43a92c65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ac43a92c65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gac43a92c65_0_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ac43a92c65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gac43a92c65_0_1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ab5bbdaeee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gab5bbdaeee_0_4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ac43a92c65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gac43a92c65_0_1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ac43a92c65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gac43a92c65_0_1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ac43a92c65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gac43a92c65_0_1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ac43a92c65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gac43a92c65_0_1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ac43a92c65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gac43a92c65_0_2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ac43a92c65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gac43a92c65_0_2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ac43a92c65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gac43a92c65_0_2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ac43a92c65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gac43a92c65_0_2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ac43a92c65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gac43a92c65_0_2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ac43a92c65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3" name="Google Shape;303;gac43a92c65_0_2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a2b23fe8b6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ga2b23fe8b6_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ac43a92c65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gac43a92c65_0_2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ac43a92c65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gac43a92c65_0_2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ac43a92c65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gac43a92c65_0_2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ac43a92c65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gac43a92c65_0_2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ac43a92c65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gac43a92c65_0_2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ac43a92c65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gac43a92c65_0_2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ac43a92c65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 name="Google Shape;346;gac43a92c65_0_3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2" name="Google Shape;35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ac43a92c6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gac43a92c65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ac43a92c65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gac43a92c65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ac43a92c6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gac43a92c65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ac43a92c65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ac43a92c65_0_1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ac43a92c65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ac43a92c65_0_1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e título">
  <p:cSld name="TITLE_1">
    <p:bg>
      <p:bgPr>
        <a:solidFill>
          <a:srgbClr val="1B1D1D"/>
        </a:solidFill>
      </p:bgPr>
    </p:bg>
    <p:spTree>
      <p:nvGrpSpPr>
        <p:cNvPr id="9" name="Shape 9"/>
        <p:cNvGrpSpPr/>
        <p:nvPr/>
      </p:nvGrpSpPr>
      <p:grpSpPr>
        <a:xfrm>
          <a:off x="0" y="0"/>
          <a:ext cx="0" cy="0"/>
          <a:chOff x="0" y="0"/>
          <a:chExt cx="0" cy="0"/>
        </a:xfrm>
      </p:grpSpPr>
      <p:sp>
        <p:nvSpPr>
          <p:cNvPr id="10" name="Google Shape;10;p18"/>
          <p:cNvSpPr txBox="1"/>
          <p:nvPr>
            <p:ph type="ctrTitle"/>
          </p:nvPr>
        </p:nvSpPr>
        <p:spPr>
          <a:xfrm>
            <a:off x="900004" y="1658350"/>
            <a:ext cx="6372600" cy="1724100"/>
          </a:xfrm>
          <a:prstGeom prst="rect">
            <a:avLst/>
          </a:prstGeom>
          <a:noFill/>
          <a:ln>
            <a:noFill/>
          </a:ln>
        </p:spPr>
        <p:txBody>
          <a:bodyPr anchorCtr="0" anchor="ctr" bIns="91425" lIns="91425" spcFirstLastPara="1" rIns="91425" wrap="square" tIns="91425">
            <a:noAutofit/>
          </a:bodyPr>
          <a:lstStyle>
            <a:lvl1pPr lvl="0" marR="0" algn="l">
              <a:lnSpc>
                <a:spcPct val="115000"/>
              </a:lnSpc>
              <a:spcBef>
                <a:spcPts val="0"/>
              </a:spcBef>
              <a:spcAft>
                <a:spcPts val="0"/>
              </a:spcAft>
              <a:buClr>
                <a:srgbClr val="FFFFFF"/>
              </a:buClr>
              <a:buSzPts val="3600"/>
              <a:buFont typeface="Roboto Condensed"/>
              <a:buNone/>
              <a:defRPr b="1" sz="3600">
                <a:solidFill>
                  <a:srgbClr val="FFFFFF"/>
                </a:solidFill>
                <a:latin typeface="Roboto Condensed"/>
                <a:ea typeface="Roboto Condensed"/>
                <a:cs typeface="Roboto Condensed"/>
                <a:sym typeface="Roboto Condensed"/>
              </a:defRPr>
            </a:lvl1pPr>
            <a:lvl2pPr lvl="1" algn="ctr">
              <a:lnSpc>
                <a:spcPct val="115000"/>
              </a:lnSpc>
              <a:spcBef>
                <a:spcPts val="0"/>
              </a:spcBef>
              <a:spcAft>
                <a:spcPts val="0"/>
              </a:spcAft>
              <a:buClr>
                <a:srgbClr val="FFFFFF"/>
              </a:buClr>
              <a:buSzPts val="3800"/>
              <a:buFont typeface="Roboto Condensed"/>
              <a:buNone/>
              <a:defRPr b="1" sz="3800">
                <a:solidFill>
                  <a:srgbClr val="FFFFFF"/>
                </a:solidFill>
                <a:latin typeface="Roboto Condensed"/>
                <a:ea typeface="Roboto Condensed"/>
                <a:cs typeface="Roboto Condensed"/>
                <a:sym typeface="Roboto Condensed"/>
              </a:defRPr>
            </a:lvl2pPr>
            <a:lvl3pPr lvl="2" algn="ctr">
              <a:lnSpc>
                <a:spcPct val="115000"/>
              </a:lnSpc>
              <a:spcBef>
                <a:spcPts val="0"/>
              </a:spcBef>
              <a:spcAft>
                <a:spcPts val="0"/>
              </a:spcAft>
              <a:buClr>
                <a:srgbClr val="FFFFFF"/>
              </a:buClr>
              <a:buSzPts val="3800"/>
              <a:buFont typeface="Roboto Condensed"/>
              <a:buNone/>
              <a:defRPr b="1" sz="3800">
                <a:solidFill>
                  <a:srgbClr val="FFFFFF"/>
                </a:solidFill>
                <a:latin typeface="Roboto Condensed"/>
                <a:ea typeface="Roboto Condensed"/>
                <a:cs typeface="Roboto Condensed"/>
                <a:sym typeface="Roboto Condensed"/>
              </a:defRPr>
            </a:lvl3pPr>
            <a:lvl4pPr lvl="3" algn="ctr">
              <a:lnSpc>
                <a:spcPct val="115000"/>
              </a:lnSpc>
              <a:spcBef>
                <a:spcPts val="0"/>
              </a:spcBef>
              <a:spcAft>
                <a:spcPts val="0"/>
              </a:spcAft>
              <a:buClr>
                <a:srgbClr val="FFFFFF"/>
              </a:buClr>
              <a:buSzPts val="3800"/>
              <a:buFont typeface="Roboto Condensed"/>
              <a:buNone/>
              <a:defRPr b="1" sz="3800">
                <a:solidFill>
                  <a:srgbClr val="FFFFFF"/>
                </a:solidFill>
                <a:latin typeface="Roboto Condensed"/>
                <a:ea typeface="Roboto Condensed"/>
                <a:cs typeface="Roboto Condensed"/>
                <a:sym typeface="Roboto Condensed"/>
              </a:defRPr>
            </a:lvl4pPr>
            <a:lvl5pPr lvl="4" algn="ctr">
              <a:lnSpc>
                <a:spcPct val="115000"/>
              </a:lnSpc>
              <a:spcBef>
                <a:spcPts val="0"/>
              </a:spcBef>
              <a:spcAft>
                <a:spcPts val="0"/>
              </a:spcAft>
              <a:buClr>
                <a:srgbClr val="FFFFFF"/>
              </a:buClr>
              <a:buSzPts val="3800"/>
              <a:buFont typeface="Roboto Condensed"/>
              <a:buNone/>
              <a:defRPr b="1" sz="3800">
                <a:solidFill>
                  <a:srgbClr val="FFFFFF"/>
                </a:solidFill>
                <a:latin typeface="Roboto Condensed"/>
                <a:ea typeface="Roboto Condensed"/>
                <a:cs typeface="Roboto Condensed"/>
                <a:sym typeface="Roboto Condensed"/>
              </a:defRPr>
            </a:lvl5pPr>
            <a:lvl6pPr lvl="5" algn="ctr">
              <a:lnSpc>
                <a:spcPct val="115000"/>
              </a:lnSpc>
              <a:spcBef>
                <a:spcPts val="0"/>
              </a:spcBef>
              <a:spcAft>
                <a:spcPts val="0"/>
              </a:spcAft>
              <a:buClr>
                <a:srgbClr val="FFFFFF"/>
              </a:buClr>
              <a:buSzPts val="3800"/>
              <a:buFont typeface="Roboto Condensed"/>
              <a:buNone/>
              <a:defRPr b="1" sz="3800">
                <a:solidFill>
                  <a:srgbClr val="FFFFFF"/>
                </a:solidFill>
                <a:latin typeface="Roboto Condensed"/>
                <a:ea typeface="Roboto Condensed"/>
                <a:cs typeface="Roboto Condensed"/>
                <a:sym typeface="Roboto Condensed"/>
              </a:defRPr>
            </a:lvl6pPr>
            <a:lvl7pPr lvl="6" algn="ctr">
              <a:lnSpc>
                <a:spcPct val="115000"/>
              </a:lnSpc>
              <a:spcBef>
                <a:spcPts val="0"/>
              </a:spcBef>
              <a:spcAft>
                <a:spcPts val="0"/>
              </a:spcAft>
              <a:buClr>
                <a:srgbClr val="FFFFFF"/>
              </a:buClr>
              <a:buSzPts val="3800"/>
              <a:buFont typeface="Roboto Condensed"/>
              <a:buNone/>
              <a:defRPr b="1" sz="3800">
                <a:solidFill>
                  <a:srgbClr val="FFFFFF"/>
                </a:solidFill>
                <a:latin typeface="Roboto Condensed"/>
                <a:ea typeface="Roboto Condensed"/>
                <a:cs typeface="Roboto Condensed"/>
                <a:sym typeface="Roboto Condensed"/>
              </a:defRPr>
            </a:lvl7pPr>
            <a:lvl8pPr lvl="7" algn="ctr">
              <a:lnSpc>
                <a:spcPct val="115000"/>
              </a:lnSpc>
              <a:spcBef>
                <a:spcPts val="0"/>
              </a:spcBef>
              <a:spcAft>
                <a:spcPts val="0"/>
              </a:spcAft>
              <a:buClr>
                <a:srgbClr val="FFFFFF"/>
              </a:buClr>
              <a:buSzPts val="3800"/>
              <a:buFont typeface="Roboto Condensed"/>
              <a:buNone/>
              <a:defRPr b="1" sz="3800">
                <a:solidFill>
                  <a:srgbClr val="FFFFFF"/>
                </a:solidFill>
                <a:latin typeface="Roboto Condensed"/>
                <a:ea typeface="Roboto Condensed"/>
                <a:cs typeface="Roboto Condensed"/>
                <a:sym typeface="Roboto Condensed"/>
              </a:defRPr>
            </a:lvl8pPr>
            <a:lvl9pPr lvl="8" algn="ctr">
              <a:lnSpc>
                <a:spcPct val="115000"/>
              </a:lnSpc>
              <a:spcBef>
                <a:spcPts val="0"/>
              </a:spcBef>
              <a:spcAft>
                <a:spcPts val="0"/>
              </a:spcAft>
              <a:buClr>
                <a:srgbClr val="FFFFFF"/>
              </a:buClr>
              <a:buSzPts val="3800"/>
              <a:buFont typeface="Roboto Condensed"/>
              <a:buNone/>
              <a:defRPr b="1" sz="3800">
                <a:solidFill>
                  <a:srgbClr val="FFFFFF"/>
                </a:solidFill>
                <a:latin typeface="Roboto Condensed"/>
                <a:ea typeface="Roboto Condensed"/>
                <a:cs typeface="Roboto Condensed"/>
                <a:sym typeface="Roboto Condensed"/>
              </a:defRPr>
            </a:lvl9pPr>
          </a:lstStyle>
          <a:p/>
        </p:txBody>
      </p:sp>
      <p:sp>
        <p:nvSpPr>
          <p:cNvPr id="11" name="Google Shape;11;p18"/>
          <p:cNvSpPr txBox="1"/>
          <p:nvPr>
            <p:ph idx="1" type="subTitle"/>
          </p:nvPr>
        </p:nvSpPr>
        <p:spPr>
          <a:xfrm>
            <a:off x="900000" y="3382450"/>
            <a:ext cx="5862000" cy="733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Font typeface="Roboto Condensed"/>
              <a:buNone/>
              <a:defRPr>
                <a:solidFill>
                  <a:schemeClr val="lt1"/>
                </a:solidFill>
                <a:latin typeface="Roboto Condensed"/>
                <a:ea typeface="Roboto Condensed"/>
                <a:cs typeface="Roboto Condensed"/>
                <a:sym typeface="Roboto Condensed"/>
              </a:defRPr>
            </a:lvl1pPr>
            <a:lvl2pPr lvl="1" algn="l">
              <a:lnSpc>
                <a:spcPct val="100000"/>
              </a:lnSpc>
              <a:spcBef>
                <a:spcPts val="0"/>
              </a:spcBef>
              <a:spcAft>
                <a:spcPts val="0"/>
              </a:spcAft>
              <a:buClr>
                <a:srgbClr val="11A36A"/>
              </a:buClr>
              <a:buSzPts val="2500"/>
              <a:buFont typeface="Roboto Condensed"/>
              <a:buNone/>
              <a:defRPr sz="2500">
                <a:solidFill>
                  <a:srgbClr val="11A36A"/>
                </a:solidFill>
                <a:latin typeface="Roboto Condensed"/>
                <a:ea typeface="Roboto Condensed"/>
                <a:cs typeface="Roboto Condensed"/>
                <a:sym typeface="Roboto Condensed"/>
              </a:defRPr>
            </a:lvl2pPr>
            <a:lvl3pPr lvl="2" algn="l">
              <a:lnSpc>
                <a:spcPct val="100000"/>
              </a:lnSpc>
              <a:spcBef>
                <a:spcPts val="0"/>
              </a:spcBef>
              <a:spcAft>
                <a:spcPts val="0"/>
              </a:spcAft>
              <a:buClr>
                <a:srgbClr val="11A36A"/>
              </a:buClr>
              <a:buSzPts val="2500"/>
              <a:buFont typeface="Roboto Condensed"/>
              <a:buNone/>
              <a:defRPr sz="2500">
                <a:solidFill>
                  <a:srgbClr val="11A36A"/>
                </a:solidFill>
                <a:latin typeface="Roboto Condensed"/>
                <a:ea typeface="Roboto Condensed"/>
                <a:cs typeface="Roboto Condensed"/>
                <a:sym typeface="Roboto Condensed"/>
              </a:defRPr>
            </a:lvl3pPr>
            <a:lvl4pPr lvl="3" algn="l">
              <a:lnSpc>
                <a:spcPct val="100000"/>
              </a:lnSpc>
              <a:spcBef>
                <a:spcPts val="0"/>
              </a:spcBef>
              <a:spcAft>
                <a:spcPts val="0"/>
              </a:spcAft>
              <a:buClr>
                <a:srgbClr val="11A36A"/>
              </a:buClr>
              <a:buSzPts val="2500"/>
              <a:buFont typeface="Roboto Condensed"/>
              <a:buNone/>
              <a:defRPr sz="2500">
                <a:solidFill>
                  <a:srgbClr val="11A36A"/>
                </a:solidFill>
                <a:latin typeface="Roboto Condensed"/>
                <a:ea typeface="Roboto Condensed"/>
                <a:cs typeface="Roboto Condensed"/>
                <a:sym typeface="Roboto Condensed"/>
              </a:defRPr>
            </a:lvl4pPr>
            <a:lvl5pPr lvl="4" algn="l">
              <a:lnSpc>
                <a:spcPct val="100000"/>
              </a:lnSpc>
              <a:spcBef>
                <a:spcPts val="0"/>
              </a:spcBef>
              <a:spcAft>
                <a:spcPts val="0"/>
              </a:spcAft>
              <a:buClr>
                <a:srgbClr val="11A36A"/>
              </a:buClr>
              <a:buSzPts val="2500"/>
              <a:buFont typeface="Roboto Condensed"/>
              <a:buNone/>
              <a:defRPr sz="2500">
                <a:solidFill>
                  <a:srgbClr val="11A36A"/>
                </a:solidFill>
                <a:latin typeface="Roboto Condensed"/>
                <a:ea typeface="Roboto Condensed"/>
                <a:cs typeface="Roboto Condensed"/>
                <a:sym typeface="Roboto Condensed"/>
              </a:defRPr>
            </a:lvl5pPr>
            <a:lvl6pPr lvl="5" algn="l">
              <a:lnSpc>
                <a:spcPct val="100000"/>
              </a:lnSpc>
              <a:spcBef>
                <a:spcPts val="0"/>
              </a:spcBef>
              <a:spcAft>
                <a:spcPts val="0"/>
              </a:spcAft>
              <a:buClr>
                <a:srgbClr val="11A36A"/>
              </a:buClr>
              <a:buSzPts val="2500"/>
              <a:buFont typeface="Roboto Condensed"/>
              <a:buNone/>
              <a:defRPr sz="2500">
                <a:solidFill>
                  <a:srgbClr val="11A36A"/>
                </a:solidFill>
                <a:latin typeface="Roboto Condensed"/>
                <a:ea typeface="Roboto Condensed"/>
                <a:cs typeface="Roboto Condensed"/>
                <a:sym typeface="Roboto Condensed"/>
              </a:defRPr>
            </a:lvl6pPr>
            <a:lvl7pPr lvl="6" algn="l">
              <a:lnSpc>
                <a:spcPct val="100000"/>
              </a:lnSpc>
              <a:spcBef>
                <a:spcPts val="0"/>
              </a:spcBef>
              <a:spcAft>
                <a:spcPts val="0"/>
              </a:spcAft>
              <a:buClr>
                <a:srgbClr val="11A36A"/>
              </a:buClr>
              <a:buSzPts val="2500"/>
              <a:buFont typeface="Roboto Condensed"/>
              <a:buNone/>
              <a:defRPr sz="2500">
                <a:solidFill>
                  <a:srgbClr val="11A36A"/>
                </a:solidFill>
                <a:latin typeface="Roboto Condensed"/>
                <a:ea typeface="Roboto Condensed"/>
                <a:cs typeface="Roboto Condensed"/>
                <a:sym typeface="Roboto Condensed"/>
              </a:defRPr>
            </a:lvl7pPr>
            <a:lvl8pPr lvl="7" algn="l">
              <a:lnSpc>
                <a:spcPct val="100000"/>
              </a:lnSpc>
              <a:spcBef>
                <a:spcPts val="0"/>
              </a:spcBef>
              <a:spcAft>
                <a:spcPts val="0"/>
              </a:spcAft>
              <a:buClr>
                <a:srgbClr val="11A36A"/>
              </a:buClr>
              <a:buSzPts val="2500"/>
              <a:buFont typeface="Roboto Condensed"/>
              <a:buNone/>
              <a:defRPr sz="2500">
                <a:solidFill>
                  <a:srgbClr val="11A36A"/>
                </a:solidFill>
                <a:latin typeface="Roboto Condensed"/>
                <a:ea typeface="Roboto Condensed"/>
                <a:cs typeface="Roboto Condensed"/>
                <a:sym typeface="Roboto Condensed"/>
              </a:defRPr>
            </a:lvl8pPr>
            <a:lvl9pPr lvl="8" algn="l">
              <a:lnSpc>
                <a:spcPct val="100000"/>
              </a:lnSpc>
              <a:spcBef>
                <a:spcPts val="0"/>
              </a:spcBef>
              <a:spcAft>
                <a:spcPts val="0"/>
              </a:spcAft>
              <a:buClr>
                <a:srgbClr val="11A36A"/>
              </a:buClr>
              <a:buSzPts val="2500"/>
              <a:buFont typeface="Roboto Condensed"/>
              <a:buNone/>
              <a:defRPr sz="2500">
                <a:solidFill>
                  <a:srgbClr val="11A36A"/>
                </a:solidFill>
                <a:latin typeface="Roboto Condensed"/>
                <a:ea typeface="Roboto Condensed"/>
                <a:cs typeface="Roboto Condensed"/>
                <a:sym typeface="Roboto Condensed"/>
              </a:defRPr>
            </a:lvl9pPr>
          </a:lstStyle>
          <a:p/>
        </p:txBody>
      </p:sp>
      <p:pic>
        <p:nvPicPr>
          <p:cNvPr id="12" name="Google Shape;12;p18"/>
          <p:cNvPicPr preferRelativeResize="0"/>
          <p:nvPr/>
        </p:nvPicPr>
        <p:blipFill rotWithShape="1">
          <a:blip r:embed="rId2">
            <a:alphaModFix/>
          </a:blip>
          <a:srcRect b="0" l="0" r="0" t="0"/>
          <a:stretch/>
        </p:blipFill>
        <p:spPr>
          <a:xfrm>
            <a:off x="1022904" y="857875"/>
            <a:ext cx="818121" cy="206275"/>
          </a:xfrm>
          <a:prstGeom prst="rect">
            <a:avLst/>
          </a:prstGeom>
          <a:noFill/>
          <a:ln>
            <a:noFill/>
          </a:ln>
        </p:spPr>
      </p:pic>
    </p:spTree>
  </p:cSld>
  <p:clrMapOvr>
    <a:masterClrMapping/>
  </p:clrMapOvr>
  <p:extLst>
    <p:ext uri="{DCECCB84-F9BA-43D5-87BE-67443E8EF086}">
      <p15:sldGuideLst>
        <p15:guide id="1" pos="196">
          <p15:clr>
            <a:srgbClr val="FA7B17"/>
          </p15:clr>
        </p15:guide>
        <p15:guide id="2" pos="278">
          <p15:clr>
            <a:srgbClr val="FA7B17"/>
          </p15:clr>
        </p15:guide>
        <p15:guide id="3" pos="5430">
          <p15:clr>
            <a:srgbClr val="FA7B17"/>
          </p15:clr>
        </p15:guide>
        <p15:guide id="4" pos="3917">
          <p15:clr>
            <a:srgbClr val="FA7B17"/>
          </p15:clr>
        </p15:guide>
        <p15:guide id="5" pos="567">
          <p15:clr>
            <a:srgbClr val="FA7B17"/>
          </p15:clr>
        </p15:guide>
        <p15:guide id="6">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 name="Shape 51"/>
        <p:cNvGrpSpPr/>
        <p:nvPr/>
      </p:nvGrpSpPr>
      <p:grpSpPr>
        <a:xfrm>
          <a:off x="0" y="0"/>
          <a:ext cx="0" cy="0"/>
          <a:chOff x="0" y="0"/>
          <a:chExt cx="0" cy="0"/>
        </a:xfrm>
      </p:grpSpPr>
      <p:sp>
        <p:nvSpPr>
          <p:cNvPr id="52" name="Google Shape;52;p27"/>
          <p:cNvSpPr/>
          <p:nvPr/>
        </p:nvSpPr>
        <p:spPr>
          <a:xfrm>
            <a:off x="383463" y="100"/>
            <a:ext cx="3195900" cy="5143500"/>
          </a:xfrm>
          <a:prstGeom prst="rect">
            <a:avLst/>
          </a:prstGeom>
          <a:solidFill>
            <a:srgbClr val="0B8F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3" name="Google Shape;53;p27"/>
          <p:cNvCxnSpPr/>
          <p:nvPr/>
        </p:nvCxnSpPr>
        <p:spPr>
          <a:xfrm>
            <a:off x="5487238"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4" name="Google Shape;54;p27"/>
          <p:cNvSpPr txBox="1"/>
          <p:nvPr>
            <p:ph type="title"/>
          </p:nvPr>
        </p:nvSpPr>
        <p:spPr>
          <a:xfrm>
            <a:off x="714100" y="1106250"/>
            <a:ext cx="2378700" cy="1551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2500"/>
              <a:buFont typeface="Roboto Condensed"/>
              <a:buNone/>
              <a:defRPr b="1" sz="2500">
                <a:solidFill>
                  <a:schemeClr val="lt1"/>
                </a:solidFill>
                <a:latin typeface="Roboto Condensed"/>
                <a:ea typeface="Roboto Condensed"/>
                <a:cs typeface="Roboto Condensed"/>
                <a:sym typeface="Roboto Condensed"/>
              </a:defRPr>
            </a:lvl1pPr>
            <a:lvl2pPr lvl="1" algn="l">
              <a:lnSpc>
                <a:spcPct val="100000"/>
              </a:lnSpc>
              <a:spcBef>
                <a:spcPts val="0"/>
              </a:spcBef>
              <a:spcAft>
                <a:spcPts val="0"/>
              </a:spcAft>
              <a:buSzPts val="3800"/>
              <a:buFont typeface="Roboto Condensed"/>
              <a:buNone/>
              <a:defRPr b="1" sz="3800">
                <a:latin typeface="Roboto Condensed"/>
                <a:ea typeface="Roboto Condensed"/>
                <a:cs typeface="Roboto Condensed"/>
                <a:sym typeface="Roboto Condensed"/>
              </a:defRPr>
            </a:lvl2pPr>
            <a:lvl3pPr lvl="2" algn="l">
              <a:lnSpc>
                <a:spcPct val="100000"/>
              </a:lnSpc>
              <a:spcBef>
                <a:spcPts val="0"/>
              </a:spcBef>
              <a:spcAft>
                <a:spcPts val="0"/>
              </a:spcAft>
              <a:buSzPts val="3800"/>
              <a:buFont typeface="Roboto Condensed"/>
              <a:buNone/>
              <a:defRPr b="1" sz="3800">
                <a:latin typeface="Roboto Condensed"/>
                <a:ea typeface="Roboto Condensed"/>
                <a:cs typeface="Roboto Condensed"/>
                <a:sym typeface="Roboto Condensed"/>
              </a:defRPr>
            </a:lvl3pPr>
            <a:lvl4pPr lvl="3" algn="l">
              <a:lnSpc>
                <a:spcPct val="100000"/>
              </a:lnSpc>
              <a:spcBef>
                <a:spcPts val="0"/>
              </a:spcBef>
              <a:spcAft>
                <a:spcPts val="0"/>
              </a:spcAft>
              <a:buSzPts val="3800"/>
              <a:buFont typeface="Roboto Condensed"/>
              <a:buNone/>
              <a:defRPr b="1" sz="3800">
                <a:latin typeface="Roboto Condensed"/>
                <a:ea typeface="Roboto Condensed"/>
                <a:cs typeface="Roboto Condensed"/>
                <a:sym typeface="Roboto Condensed"/>
              </a:defRPr>
            </a:lvl4pPr>
            <a:lvl5pPr lvl="4" algn="l">
              <a:lnSpc>
                <a:spcPct val="100000"/>
              </a:lnSpc>
              <a:spcBef>
                <a:spcPts val="0"/>
              </a:spcBef>
              <a:spcAft>
                <a:spcPts val="0"/>
              </a:spcAft>
              <a:buSzPts val="3800"/>
              <a:buFont typeface="Roboto Condensed"/>
              <a:buNone/>
              <a:defRPr b="1" sz="3800">
                <a:latin typeface="Roboto Condensed"/>
                <a:ea typeface="Roboto Condensed"/>
                <a:cs typeface="Roboto Condensed"/>
                <a:sym typeface="Roboto Condensed"/>
              </a:defRPr>
            </a:lvl5pPr>
            <a:lvl6pPr lvl="5" algn="l">
              <a:lnSpc>
                <a:spcPct val="100000"/>
              </a:lnSpc>
              <a:spcBef>
                <a:spcPts val="0"/>
              </a:spcBef>
              <a:spcAft>
                <a:spcPts val="0"/>
              </a:spcAft>
              <a:buSzPts val="3800"/>
              <a:buFont typeface="Roboto Condensed"/>
              <a:buNone/>
              <a:defRPr b="1" sz="3800">
                <a:latin typeface="Roboto Condensed"/>
                <a:ea typeface="Roboto Condensed"/>
                <a:cs typeface="Roboto Condensed"/>
                <a:sym typeface="Roboto Condensed"/>
              </a:defRPr>
            </a:lvl6pPr>
            <a:lvl7pPr lvl="6" algn="l">
              <a:lnSpc>
                <a:spcPct val="100000"/>
              </a:lnSpc>
              <a:spcBef>
                <a:spcPts val="0"/>
              </a:spcBef>
              <a:spcAft>
                <a:spcPts val="0"/>
              </a:spcAft>
              <a:buSzPts val="3800"/>
              <a:buFont typeface="Roboto Condensed"/>
              <a:buNone/>
              <a:defRPr b="1" sz="3800">
                <a:latin typeface="Roboto Condensed"/>
                <a:ea typeface="Roboto Condensed"/>
                <a:cs typeface="Roboto Condensed"/>
                <a:sym typeface="Roboto Condensed"/>
              </a:defRPr>
            </a:lvl7pPr>
            <a:lvl8pPr lvl="7" algn="l">
              <a:lnSpc>
                <a:spcPct val="100000"/>
              </a:lnSpc>
              <a:spcBef>
                <a:spcPts val="0"/>
              </a:spcBef>
              <a:spcAft>
                <a:spcPts val="0"/>
              </a:spcAft>
              <a:buSzPts val="3800"/>
              <a:buFont typeface="Roboto Condensed"/>
              <a:buNone/>
              <a:defRPr b="1" sz="3800">
                <a:latin typeface="Roboto Condensed"/>
                <a:ea typeface="Roboto Condensed"/>
                <a:cs typeface="Roboto Condensed"/>
                <a:sym typeface="Roboto Condensed"/>
              </a:defRPr>
            </a:lvl8pPr>
            <a:lvl9pPr lvl="8" algn="l">
              <a:lnSpc>
                <a:spcPct val="100000"/>
              </a:lnSpc>
              <a:spcBef>
                <a:spcPts val="0"/>
              </a:spcBef>
              <a:spcAft>
                <a:spcPts val="0"/>
              </a:spcAft>
              <a:buSzPts val="3800"/>
              <a:buFont typeface="Roboto Condensed"/>
              <a:buNone/>
              <a:defRPr b="1" sz="3800">
                <a:latin typeface="Roboto Condensed"/>
                <a:ea typeface="Roboto Condensed"/>
                <a:cs typeface="Roboto Condensed"/>
                <a:sym typeface="Roboto Condensed"/>
              </a:defRPr>
            </a:lvl9pPr>
          </a:lstStyle>
          <a:p/>
        </p:txBody>
      </p:sp>
      <p:sp>
        <p:nvSpPr>
          <p:cNvPr id="55" name="Google Shape;55;p27"/>
          <p:cNvSpPr txBox="1"/>
          <p:nvPr>
            <p:ph idx="1" type="subTitle"/>
          </p:nvPr>
        </p:nvSpPr>
        <p:spPr>
          <a:xfrm>
            <a:off x="714102" y="2711775"/>
            <a:ext cx="1584000" cy="1345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600"/>
              <a:buFont typeface="Roboto"/>
              <a:buNone/>
              <a:defRPr sz="1600">
                <a:solidFill>
                  <a:srgbClr val="FFFFFF"/>
                </a:solidFill>
                <a:latin typeface="Roboto"/>
                <a:ea typeface="Roboto"/>
                <a:cs typeface="Roboto"/>
                <a:sym typeface="Roboto"/>
              </a:defRPr>
            </a:lvl1pPr>
            <a:lvl2pPr lvl="1" algn="l">
              <a:lnSpc>
                <a:spcPct val="100000"/>
              </a:lnSpc>
              <a:spcBef>
                <a:spcPts val="0"/>
              </a:spcBef>
              <a:spcAft>
                <a:spcPts val="0"/>
              </a:spcAft>
              <a:buSzPts val="1600"/>
              <a:buFont typeface="Roboto"/>
              <a:buNone/>
              <a:defRPr sz="1600">
                <a:latin typeface="Roboto"/>
                <a:ea typeface="Roboto"/>
                <a:cs typeface="Roboto"/>
                <a:sym typeface="Roboto"/>
              </a:defRPr>
            </a:lvl2pPr>
            <a:lvl3pPr lvl="2" algn="l">
              <a:lnSpc>
                <a:spcPct val="100000"/>
              </a:lnSpc>
              <a:spcBef>
                <a:spcPts val="0"/>
              </a:spcBef>
              <a:spcAft>
                <a:spcPts val="0"/>
              </a:spcAft>
              <a:buSzPts val="1600"/>
              <a:buFont typeface="Roboto"/>
              <a:buNone/>
              <a:defRPr sz="1600">
                <a:latin typeface="Roboto"/>
                <a:ea typeface="Roboto"/>
                <a:cs typeface="Roboto"/>
                <a:sym typeface="Roboto"/>
              </a:defRPr>
            </a:lvl3pPr>
            <a:lvl4pPr lvl="3" algn="l">
              <a:lnSpc>
                <a:spcPct val="100000"/>
              </a:lnSpc>
              <a:spcBef>
                <a:spcPts val="0"/>
              </a:spcBef>
              <a:spcAft>
                <a:spcPts val="0"/>
              </a:spcAft>
              <a:buSzPts val="1600"/>
              <a:buFont typeface="Roboto"/>
              <a:buNone/>
              <a:defRPr sz="1600">
                <a:latin typeface="Roboto"/>
                <a:ea typeface="Roboto"/>
                <a:cs typeface="Roboto"/>
                <a:sym typeface="Roboto"/>
              </a:defRPr>
            </a:lvl4pPr>
            <a:lvl5pPr lvl="4" algn="l">
              <a:lnSpc>
                <a:spcPct val="100000"/>
              </a:lnSpc>
              <a:spcBef>
                <a:spcPts val="0"/>
              </a:spcBef>
              <a:spcAft>
                <a:spcPts val="0"/>
              </a:spcAft>
              <a:buSzPts val="1600"/>
              <a:buFont typeface="Roboto"/>
              <a:buNone/>
              <a:defRPr sz="1600">
                <a:latin typeface="Roboto"/>
                <a:ea typeface="Roboto"/>
                <a:cs typeface="Roboto"/>
                <a:sym typeface="Roboto"/>
              </a:defRPr>
            </a:lvl5pPr>
            <a:lvl6pPr lvl="5" algn="l">
              <a:lnSpc>
                <a:spcPct val="100000"/>
              </a:lnSpc>
              <a:spcBef>
                <a:spcPts val="0"/>
              </a:spcBef>
              <a:spcAft>
                <a:spcPts val="0"/>
              </a:spcAft>
              <a:buSzPts val="1600"/>
              <a:buFont typeface="Roboto"/>
              <a:buNone/>
              <a:defRPr sz="1600">
                <a:latin typeface="Roboto"/>
                <a:ea typeface="Roboto"/>
                <a:cs typeface="Roboto"/>
                <a:sym typeface="Roboto"/>
              </a:defRPr>
            </a:lvl6pPr>
            <a:lvl7pPr lvl="6" algn="l">
              <a:lnSpc>
                <a:spcPct val="100000"/>
              </a:lnSpc>
              <a:spcBef>
                <a:spcPts val="0"/>
              </a:spcBef>
              <a:spcAft>
                <a:spcPts val="0"/>
              </a:spcAft>
              <a:buSzPts val="1600"/>
              <a:buFont typeface="Roboto"/>
              <a:buNone/>
              <a:defRPr sz="1600">
                <a:latin typeface="Roboto"/>
                <a:ea typeface="Roboto"/>
                <a:cs typeface="Roboto"/>
                <a:sym typeface="Roboto"/>
              </a:defRPr>
            </a:lvl7pPr>
            <a:lvl8pPr lvl="7" algn="l">
              <a:lnSpc>
                <a:spcPct val="100000"/>
              </a:lnSpc>
              <a:spcBef>
                <a:spcPts val="0"/>
              </a:spcBef>
              <a:spcAft>
                <a:spcPts val="0"/>
              </a:spcAft>
              <a:buSzPts val="1600"/>
              <a:buFont typeface="Roboto"/>
              <a:buNone/>
              <a:defRPr sz="1600">
                <a:latin typeface="Roboto"/>
                <a:ea typeface="Roboto"/>
                <a:cs typeface="Roboto"/>
                <a:sym typeface="Roboto"/>
              </a:defRPr>
            </a:lvl8pPr>
            <a:lvl9pPr lvl="8" algn="l">
              <a:lnSpc>
                <a:spcPct val="100000"/>
              </a:lnSpc>
              <a:spcBef>
                <a:spcPts val="0"/>
              </a:spcBef>
              <a:spcAft>
                <a:spcPts val="0"/>
              </a:spcAft>
              <a:buSzPts val="1600"/>
              <a:buFont typeface="Roboto"/>
              <a:buNone/>
              <a:defRPr sz="1600">
                <a:latin typeface="Roboto"/>
                <a:ea typeface="Roboto"/>
                <a:cs typeface="Roboto"/>
                <a:sym typeface="Roboto"/>
              </a:defRPr>
            </a:lvl9pPr>
          </a:lstStyle>
          <a:p/>
        </p:txBody>
      </p:sp>
      <p:sp>
        <p:nvSpPr>
          <p:cNvPr id="56" name="Google Shape;56;p27"/>
          <p:cNvSpPr txBox="1"/>
          <p:nvPr>
            <p:ph idx="2" type="body"/>
          </p:nvPr>
        </p:nvSpPr>
        <p:spPr>
          <a:xfrm>
            <a:off x="4464988" y="304750"/>
            <a:ext cx="3837000" cy="4554000"/>
          </a:xfrm>
          <a:prstGeom prst="rect">
            <a:avLst/>
          </a:prstGeom>
          <a:noFill/>
          <a:ln>
            <a:noFill/>
          </a:ln>
        </p:spPr>
        <p:txBody>
          <a:bodyPr anchorCtr="0" anchor="ctr" bIns="91425" lIns="91425" spcFirstLastPara="1" rIns="91425" wrap="square" tIns="91425">
            <a:noAutofit/>
          </a:bodyPr>
          <a:lstStyle>
            <a:lvl1pPr indent="-304800" lvl="0" marL="457200" algn="l">
              <a:lnSpc>
                <a:spcPct val="115000"/>
              </a:lnSpc>
              <a:spcBef>
                <a:spcPts val="0"/>
              </a:spcBef>
              <a:spcAft>
                <a:spcPts val="0"/>
              </a:spcAft>
              <a:buClr>
                <a:srgbClr val="5C687C"/>
              </a:buClr>
              <a:buSzPts val="1200"/>
              <a:buFont typeface="Roboto"/>
              <a:buChar char="●"/>
              <a:defRPr sz="1200">
                <a:solidFill>
                  <a:srgbClr val="5C687C"/>
                </a:solidFill>
                <a:latin typeface="Roboto"/>
                <a:ea typeface="Roboto"/>
                <a:cs typeface="Roboto"/>
                <a:sym typeface="Roboto"/>
              </a:defRPr>
            </a:lvl1pPr>
            <a:lvl2pPr indent="-304800" lvl="1" marL="9144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2pPr>
            <a:lvl3pPr indent="-304800" lvl="2" marL="13716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3pPr>
            <a:lvl4pPr indent="-304800" lvl="3" marL="18288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4pPr>
            <a:lvl5pPr indent="-304800" lvl="4" marL="22860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5pPr>
            <a:lvl6pPr indent="-304800" lvl="5" marL="27432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6pPr>
            <a:lvl7pPr indent="-304800" lvl="6" marL="32004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7pPr>
            <a:lvl8pPr indent="-304800" lvl="7" marL="36576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8pPr>
            <a:lvl9pPr indent="-304800" lvl="8" marL="4114800" algn="l">
              <a:lnSpc>
                <a:spcPct val="115000"/>
              </a:lnSpc>
              <a:spcBef>
                <a:spcPts val="500"/>
              </a:spcBef>
              <a:spcAft>
                <a:spcPts val="500"/>
              </a:spcAft>
              <a:buClr>
                <a:srgbClr val="5C687C"/>
              </a:buClr>
              <a:buSzPts val="1200"/>
              <a:buFont typeface="Roboto"/>
              <a:buChar char="■"/>
              <a:defRPr sz="1200">
                <a:solidFill>
                  <a:srgbClr val="5C687C"/>
                </a:solidFill>
                <a:latin typeface="Roboto"/>
                <a:ea typeface="Roboto"/>
                <a:cs typeface="Roboto"/>
                <a:sym typeface="Roboto"/>
              </a:defRPr>
            </a:lvl9pPr>
          </a:lstStyle>
          <a:p/>
        </p:txBody>
      </p:sp>
      <p:sp>
        <p:nvSpPr>
          <p:cNvPr id="57" name="Google Shape;57;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
        <p:nvSpPr>
          <p:cNvPr id="58" name="Google Shape;58;p27"/>
          <p:cNvSpPr/>
          <p:nvPr/>
        </p:nvSpPr>
        <p:spPr>
          <a:xfrm>
            <a:off x="0" y="0"/>
            <a:ext cx="441600" cy="5143500"/>
          </a:xfrm>
          <a:prstGeom prst="rect">
            <a:avLst/>
          </a:prstGeom>
          <a:solidFill>
            <a:srgbClr val="0033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9" name="Google Shape;59;p27"/>
          <p:cNvPicPr preferRelativeResize="0"/>
          <p:nvPr/>
        </p:nvPicPr>
        <p:blipFill rotWithShape="1">
          <a:blip r:embed="rId2">
            <a:alphaModFix/>
          </a:blip>
          <a:srcRect b="0" l="0" r="0" t="0"/>
          <a:stretch/>
        </p:blipFill>
        <p:spPr>
          <a:xfrm>
            <a:off x="95138" y="4530371"/>
            <a:ext cx="251325" cy="251325"/>
          </a:xfrm>
          <a:prstGeom prst="rect">
            <a:avLst/>
          </a:prstGeom>
          <a:noFill/>
          <a:ln>
            <a:noFill/>
          </a:ln>
        </p:spPr>
      </p:pic>
      <p:pic>
        <p:nvPicPr>
          <p:cNvPr id="60" name="Google Shape;60;p27"/>
          <p:cNvPicPr preferRelativeResize="0"/>
          <p:nvPr/>
        </p:nvPicPr>
        <p:blipFill rotWithShape="1">
          <a:blip r:embed="rId3">
            <a:alphaModFix/>
          </a:blip>
          <a:srcRect b="0" l="0" r="0" t="0"/>
          <a:stretch/>
        </p:blipFill>
        <p:spPr>
          <a:xfrm>
            <a:off x="95150" y="4530375"/>
            <a:ext cx="251325" cy="251325"/>
          </a:xfrm>
          <a:prstGeom prst="rect">
            <a:avLst/>
          </a:prstGeom>
          <a:noFill/>
          <a:ln>
            <a:noFill/>
          </a:ln>
        </p:spPr>
      </p:pic>
    </p:spTree>
  </p:cSld>
  <p:clrMapOvr>
    <a:masterClrMapping/>
  </p:clrMapOvr>
  <p:extLst>
    <p:ext uri="{DCECCB84-F9BA-43D5-87BE-67443E8EF086}">
      <p15:sldGuideLst>
        <p15:guide id="1" pos="450">
          <p15:clr>
            <a:srgbClr val="FA7B17"/>
          </p15:clr>
        </p15:guide>
        <p15:guide id="2" pos="2861">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9"/>
          <p:cNvSpPr txBox="1"/>
          <p:nvPr>
            <p:ph idx="1" type="body"/>
          </p:nvPr>
        </p:nvSpPr>
        <p:spPr>
          <a:xfrm>
            <a:off x="820800" y="899250"/>
            <a:ext cx="7502400" cy="38841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rgbClr val="5C687C"/>
              </a:buClr>
              <a:buSzPts val="1200"/>
              <a:buFont typeface="Roboto"/>
              <a:buChar char="●"/>
              <a:defRPr sz="1200">
                <a:solidFill>
                  <a:srgbClr val="5C687C"/>
                </a:solidFill>
                <a:latin typeface="Roboto"/>
                <a:ea typeface="Roboto"/>
                <a:cs typeface="Roboto"/>
                <a:sym typeface="Roboto"/>
              </a:defRPr>
            </a:lvl1pPr>
            <a:lvl2pPr indent="-304800" lvl="1" marL="9144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2pPr>
            <a:lvl3pPr indent="-304800" lvl="2" marL="13716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3pPr>
            <a:lvl4pPr indent="-304800" lvl="3" marL="18288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4pPr>
            <a:lvl5pPr indent="-304800" lvl="4" marL="22860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5pPr>
            <a:lvl6pPr indent="-304800" lvl="5" marL="27432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6pPr>
            <a:lvl7pPr indent="-304800" lvl="6" marL="32004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7pPr>
            <a:lvl8pPr indent="-304800" lvl="7" marL="3657600" algn="l">
              <a:lnSpc>
                <a:spcPct val="115000"/>
              </a:lnSpc>
              <a:spcBef>
                <a:spcPts val="500"/>
              </a:spcBef>
              <a:spcAft>
                <a:spcPts val="0"/>
              </a:spcAft>
              <a:buClr>
                <a:srgbClr val="5C687C"/>
              </a:buClr>
              <a:buSzPts val="1200"/>
              <a:buFont typeface="Roboto"/>
              <a:buChar char="○"/>
              <a:defRPr sz="1200">
                <a:solidFill>
                  <a:srgbClr val="5C687C"/>
                </a:solidFill>
                <a:latin typeface="Roboto"/>
                <a:ea typeface="Roboto"/>
                <a:cs typeface="Roboto"/>
                <a:sym typeface="Roboto"/>
              </a:defRPr>
            </a:lvl8pPr>
            <a:lvl9pPr indent="-304800" lvl="8" marL="4114800" algn="l">
              <a:lnSpc>
                <a:spcPct val="115000"/>
              </a:lnSpc>
              <a:spcBef>
                <a:spcPts val="500"/>
              </a:spcBef>
              <a:spcAft>
                <a:spcPts val="500"/>
              </a:spcAft>
              <a:buClr>
                <a:srgbClr val="5C687C"/>
              </a:buClr>
              <a:buSzPts val="1200"/>
              <a:buFont typeface="Roboto"/>
              <a:buChar char="■"/>
              <a:defRPr sz="1200">
                <a:solidFill>
                  <a:srgbClr val="5C687C"/>
                </a:solidFill>
                <a:latin typeface="Roboto"/>
                <a:ea typeface="Roboto"/>
                <a:cs typeface="Roboto"/>
                <a:sym typeface="Roboto"/>
              </a:defRPr>
            </a:lvl9pPr>
          </a:lstStyle>
          <a:p/>
        </p:txBody>
      </p:sp>
      <p:sp>
        <p:nvSpPr>
          <p:cNvPr id="15" name="Google Shape;15;p19"/>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3333"/>
              </a:buClr>
              <a:buSzPts val="2400"/>
              <a:buFont typeface="Roboto Condensed"/>
              <a:buNone/>
              <a:defRPr b="1" sz="2400">
                <a:solidFill>
                  <a:srgbClr val="003333"/>
                </a:solidFill>
                <a:latin typeface="Roboto Condensed"/>
                <a:ea typeface="Roboto Condensed"/>
                <a:cs typeface="Roboto Condensed"/>
                <a:sym typeface="Roboto Condensed"/>
              </a:defRPr>
            </a:lvl1pPr>
            <a:lvl2pPr lvl="1" algn="l">
              <a:lnSpc>
                <a:spcPct val="100000"/>
              </a:lnSpc>
              <a:spcBef>
                <a:spcPts val="0"/>
              </a:spcBef>
              <a:spcAft>
                <a:spcPts val="0"/>
              </a:spcAft>
              <a:buClr>
                <a:srgbClr val="003333"/>
              </a:buClr>
              <a:buSzPts val="2400"/>
              <a:buFont typeface="Roboto Condensed"/>
              <a:buNone/>
              <a:defRPr b="1" sz="2400">
                <a:solidFill>
                  <a:srgbClr val="003333"/>
                </a:solidFill>
                <a:latin typeface="Roboto Condensed"/>
                <a:ea typeface="Roboto Condensed"/>
                <a:cs typeface="Roboto Condensed"/>
                <a:sym typeface="Roboto Condensed"/>
              </a:defRPr>
            </a:lvl2pPr>
            <a:lvl3pPr lvl="2" algn="l">
              <a:lnSpc>
                <a:spcPct val="100000"/>
              </a:lnSpc>
              <a:spcBef>
                <a:spcPts val="0"/>
              </a:spcBef>
              <a:spcAft>
                <a:spcPts val="0"/>
              </a:spcAft>
              <a:buClr>
                <a:srgbClr val="003333"/>
              </a:buClr>
              <a:buSzPts val="2400"/>
              <a:buFont typeface="Roboto Condensed"/>
              <a:buNone/>
              <a:defRPr b="1" sz="2400">
                <a:solidFill>
                  <a:srgbClr val="003333"/>
                </a:solidFill>
                <a:latin typeface="Roboto Condensed"/>
                <a:ea typeface="Roboto Condensed"/>
                <a:cs typeface="Roboto Condensed"/>
                <a:sym typeface="Roboto Condensed"/>
              </a:defRPr>
            </a:lvl3pPr>
            <a:lvl4pPr lvl="3" algn="l">
              <a:lnSpc>
                <a:spcPct val="100000"/>
              </a:lnSpc>
              <a:spcBef>
                <a:spcPts val="0"/>
              </a:spcBef>
              <a:spcAft>
                <a:spcPts val="0"/>
              </a:spcAft>
              <a:buClr>
                <a:srgbClr val="003333"/>
              </a:buClr>
              <a:buSzPts val="2400"/>
              <a:buFont typeface="Roboto Condensed"/>
              <a:buNone/>
              <a:defRPr b="1" sz="2400">
                <a:solidFill>
                  <a:srgbClr val="003333"/>
                </a:solidFill>
                <a:latin typeface="Roboto Condensed"/>
                <a:ea typeface="Roboto Condensed"/>
                <a:cs typeface="Roboto Condensed"/>
                <a:sym typeface="Roboto Condensed"/>
              </a:defRPr>
            </a:lvl4pPr>
            <a:lvl5pPr lvl="4" algn="l">
              <a:lnSpc>
                <a:spcPct val="100000"/>
              </a:lnSpc>
              <a:spcBef>
                <a:spcPts val="0"/>
              </a:spcBef>
              <a:spcAft>
                <a:spcPts val="0"/>
              </a:spcAft>
              <a:buClr>
                <a:srgbClr val="003333"/>
              </a:buClr>
              <a:buSzPts val="2400"/>
              <a:buFont typeface="Roboto Condensed"/>
              <a:buNone/>
              <a:defRPr b="1" sz="2400">
                <a:solidFill>
                  <a:srgbClr val="003333"/>
                </a:solidFill>
                <a:latin typeface="Roboto Condensed"/>
                <a:ea typeface="Roboto Condensed"/>
                <a:cs typeface="Roboto Condensed"/>
                <a:sym typeface="Roboto Condensed"/>
              </a:defRPr>
            </a:lvl5pPr>
            <a:lvl6pPr lvl="5" algn="l">
              <a:lnSpc>
                <a:spcPct val="100000"/>
              </a:lnSpc>
              <a:spcBef>
                <a:spcPts val="0"/>
              </a:spcBef>
              <a:spcAft>
                <a:spcPts val="0"/>
              </a:spcAft>
              <a:buClr>
                <a:srgbClr val="003333"/>
              </a:buClr>
              <a:buSzPts val="2400"/>
              <a:buFont typeface="Roboto Condensed"/>
              <a:buNone/>
              <a:defRPr b="1" sz="2400">
                <a:solidFill>
                  <a:srgbClr val="003333"/>
                </a:solidFill>
                <a:latin typeface="Roboto Condensed"/>
                <a:ea typeface="Roboto Condensed"/>
                <a:cs typeface="Roboto Condensed"/>
                <a:sym typeface="Roboto Condensed"/>
              </a:defRPr>
            </a:lvl6pPr>
            <a:lvl7pPr lvl="6" algn="l">
              <a:lnSpc>
                <a:spcPct val="100000"/>
              </a:lnSpc>
              <a:spcBef>
                <a:spcPts val="0"/>
              </a:spcBef>
              <a:spcAft>
                <a:spcPts val="0"/>
              </a:spcAft>
              <a:buClr>
                <a:srgbClr val="003333"/>
              </a:buClr>
              <a:buSzPts val="2400"/>
              <a:buFont typeface="Roboto Condensed"/>
              <a:buNone/>
              <a:defRPr b="1" sz="2400">
                <a:solidFill>
                  <a:srgbClr val="003333"/>
                </a:solidFill>
                <a:latin typeface="Roboto Condensed"/>
                <a:ea typeface="Roboto Condensed"/>
                <a:cs typeface="Roboto Condensed"/>
                <a:sym typeface="Roboto Condensed"/>
              </a:defRPr>
            </a:lvl7pPr>
            <a:lvl8pPr lvl="7" algn="l">
              <a:lnSpc>
                <a:spcPct val="100000"/>
              </a:lnSpc>
              <a:spcBef>
                <a:spcPts val="0"/>
              </a:spcBef>
              <a:spcAft>
                <a:spcPts val="0"/>
              </a:spcAft>
              <a:buClr>
                <a:srgbClr val="003333"/>
              </a:buClr>
              <a:buSzPts val="2400"/>
              <a:buFont typeface="Roboto Condensed"/>
              <a:buNone/>
              <a:defRPr b="1" sz="2400">
                <a:solidFill>
                  <a:srgbClr val="003333"/>
                </a:solidFill>
                <a:latin typeface="Roboto Condensed"/>
                <a:ea typeface="Roboto Condensed"/>
                <a:cs typeface="Roboto Condensed"/>
                <a:sym typeface="Roboto Condensed"/>
              </a:defRPr>
            </a:lvl8pPr>
            <a:lvl9pPr lvl="8" algn="l">
              <a:lnSpc>
                <a:spcPct val="100000"/>
              </a:lnSpc>
              <a:spcBef>
                <a:spcPts val="0"/>
              </a:spcBef>
              <a:spcAft>
                <a:spcPts val="0"/>
              </a:spcAft>
              <a:buClr>
                <a:srgbClr val="003333"/>
              </a:buClr>
              <a:buSzPts val="2400"/>
              <a:buFont typeface="Roboto Condensed"/>
              <a:buNone/>
              <a:defRPr b="1" sz="2400">
                <a:solidFill>
                  <a:srgbClr val="003333"/>
                </a:solidFill>
                <a:latin typeface="Roboto Condensed"/>
                <a:ea typeface="Roboto Condensed"/>
                <a:cs typeface="Roboto Condensed"/>
                <a:sym typeface="Roboto Condensed"/>
              </a:defRPr>
            </a:lvl9pPr>
          </a:lstStyle>
          <a:p/>
        </p:txBody>
      </p:sp>
      <p:sp>
        <p:nvSpPr>
          <p:cNvPr id="16" name="Google Shape;16;p19"/>
          <p:cNvSpPr/>
          <p:nvPr/>
        </p:nvSpPr>
        <p:spPr>
          <a:xfrm>
            <a:off x="0" y="0"/>
            <a:ext cx="441600" cy="5143500"/>
          </a:xfrm>
          <a:prstGeom prst="rect">
            <a:avLst/>
          </a:prstGeom>
          <a:solidFill>
            <a:srgbClr val="11A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 name="Google Shape;17;p19"/>
          <p:cNvPicPr preferRelativeResize="0"/>
          <p:nvPr/>
        </p:nvPicPr>
        <p:blipFill rotWithShape="1">
          <a:blip r:embed="rId2">
            <a:alphaModFix/>
          </a:blip>
          <a:srcRect b="0" l="0" r="0" t="0"/>
          <a:stretch/>
        </p:blipFill>
        <p:spPr>
          <a:xfrm>
            <a:off x="95138" y="4530371"/>
            <a:ext cx="251325" cy="251325"/>
          </a:xfrm>
          <a:prstGeom prst="rect">
            <a:avLst/>
          </a:prstGeom>
          <a:noFill/>
          <a:ln>
            <a:noFill/>
          </a:ln>
        </p:spPr>
      </p:pic>
    </p:spTree>
  </p:cSld>
  <p:clrMapOvr>
    <a:masterClrMapping/>
  </p:clrMapOvr>
  <p:extLst>
    <p:ext uri="{DCECCB84-F9BA-43D5-87BE-67443E8EF086}">
      <p15:sldGuideLst>
        <p15:guide id="1" pos="5564">
          <p15:clr>
            <a:srgbClr val="FA7B17"/>
          </p15:clr>
        </p15:guide>
        <p15:guide id="2" pos="510">
          <p15:clr>
            <a:srgbClr val="FA7B17"/>
          </p15:clr>
        </p15:guide>
        <p15:guide id="3" orient="horz" pos="469">
          <p15:clr>
            <a:srgbClr val="FA7B17"/>
          </p15:clr>
        </p15:guide>
        <p15:guide id="4" orient="horz" pos="566">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m">
  <p:cSld name="BLANK_1_1">
    <p:bg>
      <p:bgPr>
        <a:solidFill>
          <a:srgbClr val="1B1D1D"/>
        </a:solidFill>
      </p:bgPr>
    </p:bg>
    <p:spTree>
      <p:nvGrpSpPr>
        <p:cNvPr id="18" name="Shape 18"/>
        <p:cNvGrpSpPr/>
        <p:nvPr/>
      </p:nvGrpSpPr>
      <p:grpSpPr>
        <a:xfrm>
          <a:off x="0" y="0"/>
          <a:ext cx="0" cy="0"/>
          <a:chOff x="0" y="0"/>
          <a:chExt cx="0" cy="0"/>
        </a:xfrm>
      </p:grpSpPr>
      <p:sp>
        <p:nvSpPr>
          <p:cNvPr id="19" name="Google Shape;19;p22"/>
          <p:cNvSpPr txBox="1"/>
          <p:nvPr/>
        </p:nvSpPr>
        <p:spPr>
          <a:xfrm>
            <a:off x="1752900" y="1524950"/>
            <a:ext cx="5638200" cy="2274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Lato"/>
              <a:ea typeface="Lato"/>
              <a:cs typeface="Lato"/>
              <a:sym typeface="Lato"/>
            </a:endParaRPr>
          </a:p>
        </p:txBody>
      </p:sp>
      <p:pic>
        <p:nvPicPr>
          <p:cNvPr id="20" name="Google Shape;20;p22"/>
          <p:cNvPicPr preferRelativeResize="0"/>
          <p:nvPr/>
        </p:nvPicPr>
        <p:blipFill rotWithShape="1">
          <a:blip r:embed="rId2">
            <a:alphaModFix/>
          </a:blip>
          <a:srcRect b="0" l="0" r="0" t="0"/>
          <a:stretch/>
        </p:blipFill>
        <p:spPr>
          <a:xfrm>
            <a:off x="4066650" y="2181562"/>
            <a:ext cx="1010700" cy="254850"/>
          </a:xfrm>
          <a:prstGeom prst="rect">
            <a:avLst/>
          </a:prstGeom>
          <a:noFill/>
          <a:ln>
            <a:noFill/>
          </a:ln>
        </p:spPr>
      </p:pic>
      <p:sp>
        <p:nvSpPr>
          <p:cNvPr id="21" name="Google Shape;21;p22"/>
          <p:cNvSpPr txBox="1"/>
          <p:nvPr/>
        </p:nvSpPr>
        <p:spPr>
          <a:xfrm>
            <a:off x="3459738" y="2460938"/>
            <a:ext cx="2224500" cy="40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pt-BR" sz="1200" u="none" cap="none" strike="noStrike">
                <a:solidFill>
                  <a:srgbClr val="F3F3F3"/>
                </a:solidFill>
                <a:latin typeface="Lato"/>
                <a:ea typeface="Lato"/>
                <a:cs typeface="Lato"/>
                <a:sym typeface="Lato"/>
              </a:rPr>
              <a:t>betrybe.com</a:t>
            </a:r>
            <a:endParaRPr b="0" i="0" sz="1200" u="none" cap="none" strike="noStrike">
              <a:solidFill>
                <a:srgbClr val="F3F3F3"/>
              </a:solidFill>
              <a:latin typeface="Lato"/>
              <a:ea typeface="Lato"/>
              <a:cs typeface="Lato"/>
              <a:sym typeface="Lato"/>
            </a:endParaRPr>
          </a:p>
        </p:txBody>
      </p:sp>
      <p:sp>
        <p:nvSpPr>
          <p:cNvPr id="22" name="Google Shape;22;p22"/>
          <p:cNvSpPr txBox="1"/>
          <p:nvPr>
            <p:ph idx="1" type="subTitle"/>
          </p:nvPr>
        </p:nvSpPr>
        <p:spPr>
          <a:xfrm>
            <a:off x="2026638" y="3180150"/>
            <a:ext cx="5090700" cy="40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200">
                <a:solidFill>
                  <a:srgbClr val="FFFFFF"/>
                </a:solidFill>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ela 2x2">
  <p:cSld name="TITLE_ONLY_1">
    <p:spTree>
      <p:nvGrpSpPr>
        <p:cNvPr id="23" name="Shape 23"/>
        <p:cNvGrpSpPr/>
        <p:nvPr/>
      </p:nvGrpSpPr>
      <p:grpSpPr>
        <a:xfrm>
          <a:off x="0" y="0"/>
          <a:ext cx="0" cy="0"/>
          <a:chOff x="0" y="0"/>
          <a:chExt cx="0" cy="0"/>
        </a:xfrm>
      </p:grpSpPr>
      <p:graphicFrame>
        <p:nvGraphicFramePr>
          <p:cNvPr id="24" name="Google Shape;24;p20"/>
          <p:cNvGraphicFramePr/>
          <p:nvPr/>
        </p:nvGraphicFramePr>
        <p:xfrm>
          <a:off x="441600" y="0"/>
          <a:ext cx="3000000" cy="3000000"/>
        </p:xfrm>
        <a:graphic>
          <a:graphicData uri="http://schemas.openxmlformats.org/drawingml/2006/table">
            <a:tbl>
              <a:tblPr>
                <a:noFill/>
                <a:tableStyleId>{47280880-FC2E-469A-8BA8-5CDBF886CAE6}</a:tableStyleId>
              </a:tblPr>
              <a:tblGrid>
                <a:gridCol w="4351200"/>
                <a:gridCol w="4351200"/>
              </a:tblGrid>
              <a:tr h="624100">
                <a:tc gridSpan="2">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1F1F24">
                          <a:alpha val="0"/>
                        </a:srgbClr>
                      </a:solidFill>
                      <a:prstDash val="solid"/>
                      <a:round/>
                      <a:headEnd len="sm" w="sm" type="none"/>
                      <a:tailEnd len="sm" w="sm" type="none"/>
                    </a:lnT>
                    <a:lnB cap="flat" cmpd="sng" w="9525">
                      <a:solidFill>
                        <a:srgbClr val="CCCCCC"/>
                      </a:solidFill>
                      <a:prstDash val="solid"/>
                      <a:round/>
                      <a:headEnd len="sm" w="sm" type="none"/>
                      <a:tailEnd len="sm" w="sm" type="none"/>
                    </a:lnB>
                  </a:tcPr>
                </a:tc>
                <a:tc hMerge="1"/>
              </a:tr>
              <a:tr h="2223300">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rgbClr val="CCCCCC"/>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339125">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p>
                  </a:txBody>
                  <a:tcPr marT="91425" marB="91425" marR="91425" marL="91425" anchor="ctr">
                    <a:lnL cap="flat" cmpd="sng" w="9525">
                      <a:solidFill>
                        <a:srgbClr val="CCCCCC"/>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25" name="Google Shape;25;p20"/>
          <p:cNvSpPr txBox="1"/>
          <p:nvPr>
            <p:ph idx="1" type="body"/>
          </p:nvPr>
        </p:nvSpPr>
        <p:spPr>
          <a:xfrm>
            <a:off x="735250" y="814075"/>
            <a:ext cx="3762000" cy="1927500"/>
          </a:xfrm>
          <a:prstGeom prst="rect">
            <a:avLst/>
          </a:prstGeom>
          <a:noFill/>
          <a:ln>
            <a:noFill/>
          </a:ln>
        </p:spPr>
        <p:txBody>
          <a:bodyPr anchorCtr="0" anchor="ctr" bIns="91425" lIns="91425" spcFirstLastPara="1" rIns="91425" wrap="square" tIns="91425">
            <a:noAutofit/>
          </a:bodyPr>
          <a:lstStyle>
            <a:lvl1pPr indent="-292100" lvl="0" marL="457200" algn="l">
              <a:lnSpc>
                <a:spcPct val="100000"/>
              </a:lnSpc>
              <a:spcBef>
                <a:spcPts val="0"/>
              </a:spcBef>
              <a:spcAft>
                <a:spcPts val="0"/>
              </a:spcAft>
              <a:buClr>
                <a:srgbClr val="5C687C"/>
              </a:buClr>
              <a:buSzPts val="1000"/>
              <a:buFont typeface="Roboto"/>
              <a:buChar char="●"/>
              <a:defRPr sz="1000">
                <a:solidFill>
                  <a:srgbClr val="5C687C"/>
                </a:solidFill>
                <a:latin typeface="Roboto"/>
                <a:ea typeface="Roboto"/>
                <a:cs typeface="Roboto"/>
                <a:sym typeface="Roboto"/>
              </a:defRPr>
            </a:lvl1pPr>
            <a:lvl2pPr indent="-292100" lvl="1" marL="9144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2pPr>
            <a:lvl3pPr indent="-292100" lvl="2" marL="13716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3pPr>
            <a:lvl4pPr indent="-292100" lvl="3" marL="18288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4pPr>
            <a:lvl5pPr indent="-292100" lvl="4" marL="22860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5pPr>
            <a:lvl6pPr indent="-292100" lvl="5" marL="27432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6pPr>
            <a:lvl7pPr indent="-292100" lvl="6" marL="32004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7pPr>
            <a:lvl8pPr indent="-292100" lvl="7" marL="36576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8pPr>
            <a:lvl9pPr indent="-292100" lvl="8" marL="4114800" algn="l">
              <a:lnSpc>
                <a:spcPct val="100000"/>
              </a:lnSpc>
              <a:spcBef>
                <a:spcPts val="500"/>
              </a:spcBef>
              <a:spcAft>
                <a:spcPts val="500"/>
              </a:spcAft>
              <a:buClr>
                <a:srgbClr val="5C687C"/>
              </a:buClr>
              <a:buSzPts val="1000"/>
              <a:buFont typeface="Roboto"/>
              <a:buChar char="■"/>
              <a:defRPr sz="1000">
                <a:solidFill>
                  <a:srgbClr val="5C687C"/>
                </a:solidFill>
                <a:latin typeface="Roboto"/>
                <a:ea typeface="Roboto"/>
                <a:cs typeface="Roboto"/>
                <a:sym typeface="Roboto"/>
              </a:defRPr>
            </a:lvl9pPr>
          </a:lstStyle>
          <a:p/>
        </p:txBody>
      </p:sp>
      <p:sp>
        <p:nvSpPr>
          <p:cNvPr id="26" name="Google Shape;26;p20"/>
          <p:cNvSpPr txBox="1"/>
          <p:nvPr>
            <p:ph idx="2" type="body"/>
          </p:nvPr>
        </p:nvSpPr>
        <p:spPr>
          <a:xfrm>
            <a:off x="5113700" y="804575"/>
            <a:ext cx="3762000" cy="1927500"/>
          </a:xfrm>
          <a:prstGeom prst="rect">
            <a:avLst/>
          </a:prstGeom>
          <a:noFill/>
          <a:ln>
            <a:noFill/>
          </a:ln>
        </p:spPr>
        <p:txBody>
          <a:bodyPr anchorCtr="0" anchor="ctr" bIns="91425" lIns="91425" spcFirstLastPara="1" rIns="91425" wrap="square" tIns="91425">
            <a:noAutofit/>
          </a:bodyPr>
          <a:lstStyle>
            <a:lvl1pPr indent="-292100" lvl="0" marL="457200" algn="l">
              <a:lnSpc>
                <a:spcPct val="100000"/>
              </a:lnSpc>
              <a:spcBef>
                <a:spcPts val="0"/>
              </a:spcBef>
              <a:spcAft>
                <a:spcPts val="0"/>
              </a:spcAft>
              <a:buClr>
                <a:srgbClr val="5C687C"/>
              </a:buClr>
              <a:buSzPts val="1000"/>
              <a:buFont typeface="Roboto"/>
              <a:buChar char="●"/>
              <a:defRPr sz="1000">
                <a:solidFill>
                  <a:srgbClr val="5C687C"/>
                </a:solidFill>
                <a:latin typeface="Roboto"/>
                <a:ea typeface="Roboto"/>
                <a:cs typeface="Roboto"/>
                <a:sym typeface="Roboto"/>
              </a:defRPr>
            </a:lvl1pPr>
            <a:lvl2pPr indent="-292100" lvl="1" marL="9144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2pPr>
            <a:lvl3pPr indent="-292100" lvl="2" marL="13716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3pPr>
            <a:lvl4pPr indent="-292100" lvl="3" marL="18288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4pPr>
            <a:lvl5pPr indent="-292100" lvl="4" marL="22860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5pPr>
            <a:lvl6pPr indent="-292100" lvl="5" marL="27432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6pPr>
            <a:lvl7pPr indent="-292100" lvl="6" marL="32004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7pPr>
            <a:lvl8pPr indent="-292100" lvl="7" marL="36576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8pPr>
            <a:lvl9pPr indent="-292100" lvl="8" marL="4114800" algn="l">
              <a:lnSpc>
                <a:spcPct val="100000"/>
              </a:lnSpc>
              <a:spcBef>
                <a:spcPts val="500"/>
              </a:spcBef>
              <a:spcAft>
                <a:spcPts val="500"/>
              </a:spcAft>
              <a:buClr>
                <a:srgbClr val="5C687C"/>
              </a:buClr>
              <a:buSzPts val="1000"/>
              <a:buFont typeface="Roboto"/>
              <a:buChar char="■"/>
              <a:defRPr sz="1000">
                <a:solidFill>
                  <a:srgbClr val="5C687C"/>
                </a:solidFill>
                <a:latin typeface="Roboto"/>
                <a:ea typeface="Roboto"/>
                <a:cs typeface="Roboto"/>
                <a:sym typeface="Roboto"/>
              </a:defRPr>
            </a:lvl9pPr>
          </a:lstStyle>
          <a:p/>
        </p:txBody>
      </p:sp>
      <p:sp>
        <p:nvSpPr>
          <p:cNvPr id="27" name="Google Shape;27;p20"/>
          <p:cNvSpPr txBox="1"/>
          <p:nvPr>
            <p:ph idx="3" type="body"/>
          </p:nvPr>
        </p:nvSpPr>
        <p:spPr>
          <a:xfrm>
            <a:off x="736450" y="3012300"/>
            <a:ext cx="3762000" cy="1957800"/>
          </a:xfrm>
          <a:prstGeom prst="rect">
            <a:avLst/>
          </a:prstGeom>
          <a:noFill/>
          <a:ln>
            <a:noFill/>
          </a:ln>
        </p:spPr>
        <p:txBody>
          <a:bodyPr anchorCtr="0" anchor="ctr" bIns="91425" lIns="91425" spcFirstLastPara="1" rIns="91425" wrap="square" tIns="91425">
            <a:noAutofit/>
          </a:bodyPr>
          <a:lstStyle>
            <a:lvl1pPr indent="-292100" lvl="0" marL="457200" algn="l">
              <a:lnSpc>
                <a:spcPct val="100000"/>
              </a:lnSpc>
              <a:spcBef>
                <a:spcPts val="0"/>
              </a:spcBef>
              <a:spcAft>
                <a:spcPts val="0"/>
              </a:spcAft>
              <a:buClr>
                <a:srgbClr val="5C687C"/>
              </a:buClr>
              <a:buSzPts val="1000"/>
              <a:buFont typeface="Roboto"/>
              <a:buChar char="●"/>
              <a:defRPr sz="1000">
                <a:solidFill>
                  <a:srgbClr val="5C687C"/>
                </a:solidFill>
                <a:latin typeface="Roboto"/>
                <a:ea typeface="Roboto"/>
                <a:cs typeface="Roboto"/>
                <a:sym typeface="Roboto"/>
              </a:defRPr>
            </a:lvl1pPr>
            <a:lvl2pPr indent="-292100" lvl="1" marL="9144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2pPr>
            <a:lvl3pPr indent="-292100" lvl="2" marL="13716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3pPr>
            <a:lvl4pPr indent="-292100" lvl="3" marL="18288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4pPr>
            <a:lvl5pPr indent="-292100" lvl="4" marL="22860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5pPr>
            <a:lvl6pPr indent="-292100" lvl="5" marL="27432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6pPr>
            <a:lvl7pPr indent="-292100" lvl="6" marL="32004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7pPr>
            <a:lvl8pPr indent="-292100" lvl="7" marL="36576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8pPr>
            <a:lvl9pPr indent="-292100" lvl="8" marL="4114800" algn="l">
              <a:lnSpc>
                <a:spcPct val="100000"/>
              </a:lnSpc>
              <a:spcBef>
                <a:spcPts val="500"/>
              </a:spcBef>
              <a:spcAft>
                <a:spcPts val="500"/>
              </a:spcAft>
              <a:buClr>
                <a:srgbClr val="5C687C"/>
              </a:buClr>
              <a:buSzPts val="1000"/>
              <a:buFont typeface="Roboto"/>
              <a:buChar char="■"/>
              <a:defRPr sz="1000">
                <a:solidFill>
                  <a:srgbClr val="5C687C"/>
                </a:solidFill>
                <a:latin typeface="Roboto"/>
                <a:ea typeface="Roboto"/>
                <a:cs typeface="Roboto"/>
                <a:sym typeface="Roboto"/>
              </a:defRPr>
            </a:lvl9pPr>
          </a:lstStyle>
          <a:p/>
        </p:txBody>
      </p:sp>
      <p:sp>
        <p:nvSpPr>
          <p:cNvPr id="28" name="Google Shape;28;p20"/>
          <p:cNvSpPr txBox="1"/>
          <p:nvPr>
            <p:ph idx="4" type="body"/>
          </p:nvPr>
        </p:nvSpPr>
        <p:spPr>
          <a:xfrm>
            <a:off x="5114900" y="3012300"/>
            <a:ext cx="3762000" cy="1957800"/>
          </a:xfrm>
          <a:prstGeom prst="rect">
            <a:avLst/>
          </a:prstGeom>
          <a:noFill/>
          <a:ln>
            <a:noFill/>
          </a:ln>
        </p:spPr>
        <p:txBody>
          <a:bodyPr anchorCtr="0" anchor="ctr" bIns="91425" lIns="91425" spcFirstLastPara="1" rIns="91425" wrap="square" tIns="91425">
            <a:noAutofit/>
          </a:bodyPr>
          <a:lstStyle>
            <a:lvl1pPr indent="-292100" lvl="0" marL="457200" algn="l">
              <a:lnSpc>
                <a:spcPct val="100000"/>
              </a:lnSpc>
              <a:spcBef>
                <a:spcPts val="0"/>
              </a:spcBef>
              <a:spcAft>
                <a:spcPts val="0"/>
              </a:spcAft>
              <a:buClr>
                <a:srgbClr val="5C687C"/>
              </a:buClr>
              <a:buSzPts val="1000"/>
              <a:buFont typeface="Roboto"/>
              <a:buChar char="●"/>
              <a:defRPr sz="1000">
                <a:solidFill>
                  <a:srgbClr val="5C687C"/>
                </a:solidFill>
                <a:latin typeface="Roboto"/>
                <a:ea typeface="Roboto"/>
                <a:cs typeface="Roboto"/>
                <a:sym typeface="Roboto"/>
              </a:defRPr>
            </a:lvl1pPr>
            <a:lvl2pPr indent="-292100" lvl="1" marL="9144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2pPr>
            <a:lvl3pPr indent="-292100" lvl="2" marL="13716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3pPr>
            <a:lvl4pPr indent="-292100" lvl="3" marL="18288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4pPr>
            <a:lvl5pPr indent="-292100" lvl="4" marL="22860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5pPr>
            <a:lvl6pPr indent="-292100" lvl="5" marL="27432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6pPr>
            <a:lvl7pPr indent="-292100" lvl="6" marL="32004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7pPr>
            <a:lvl8pPr indent="-292100" lvl="7" marL="3657600" algn="l">
              <a:lnSpc>
                <a:spcPct val="100000"/>
              </a:lnSpc>
              <a:spcBef>
                <a:spcPts val="500"/>
              </a:spcBef>
              <a:spcAft>
                <a:spcPts val="0"/>
              </a:spcAft>
              <a:buClr>
                <a:srgbClr val="5C687C"/>
              </a:buClr>
              <a:buSzPts val="1000"/>
              <a:buFont typeface="Roboto"/>
              <a:buChar char="○"/>
              <a:defRPr sz="1000">
                <a:solidFill>
                  <a:srgbClr val="5C687C"/>
                </a:solidFill>
                <a:latin typeface="Roboto"/>
                <a:ea typeface="Roboto"/>
                <a:cs typeface="Roboto"/>
                <a:sym typeface="Roboto"/>
              </a:defRPr>
            </a:lvl8pPr>
            <a:lvl9pPr indent="-292100" lvl="8" marL="4114800" algn="l">
              <a:lnSpc>
                <a:spcPct val="100000"/>
              </a:lnSpc>
              <a:spcBef>
                <a:spcPts val="500"/>
              </a:spcBef>
              <a:spcAft>
                <a:spcPts val="500"/>
              </a:spcAft>
              <a:buClr>
                <a:srgbClr val="5C687C"/>
              </a:buClr>
              <a:buSzPts val="1000"/>
              <a:buFont typeface="Roboto"/>
              <a:buChar char="■"/>
              <a:defRPr sz="1000">
                <a:solidFill>
                  <a:srgbClr val="5C687C"/>
                </a:solidFill>
                <a:latin typeface="Roboto"/>
                <a:ea typeface="Roboto"/>
                <a:cs typeface="Roboto"/>
                <a:sym typeface="Roboto"/>
              </a:defRPr>
            </a:lvl9pPr>
          </a:lstStyle>
          <a:p/>
        </p:txBody>
      </p:sp>
      <p:sp>
        <p:nvSpPr>
          <p:cNvPr id="29" name="Google Shape;29;p20"/>
          <p:cNvSpPr/>
          <p:nvPr/>
        </p:nvSpPr>
        <p:spPr>
          <a:xfrm>
            <a:off x="0" y="0"/>
            <a:ext cx="441600" cy="5143500"/>
          </a:xfrm>
          <a:prstGeom prst="rect">
            <a:avLst/>
          </a:prstGeom>
          <a:solidFill>
            <a:srgbClr val="11A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 name="Google Shape;30;p20"/>
          <p:cNvPicPr preferRelativeResize="0"/>
          <p:nvPr/>
        </p:nvPicPr>
        <p:blipFill rotWithShape="1">
          <a:blip r:embed="rId2">
            <a:alphaModFix/>
          </a:blip>
          <a:srcRect b="0" l="0" r="0" t="0"/>
          <a:stretch/>
        </p:blipFill>
        <p:spPr>
          <a:xfrm>
            <a:off x="95138" y="4530371"/>
            <a:ext cx="251325" cy="251325"/>
          </a:xfrm>
          <a:prstGeom prst="rect">
            <a:avLst/>
          </a:prstGeom>
          <a:noFill/>
          <a:ln>
            <a:noFill/>
          </a:ln>
        </p:spPr>
      </p:pic>
      <p:sp>
        <p:nvSpPr>
          <p:cNvPr id="31" name="Google Shape;31;p20"/>
          <p:cNvSpPr txBox="1"/>
          <p:nvPr>
            <p:ph type="title"/>
          </p:nvPr>
        </p:nvSpPr>
        <p:spPr>
          <a:xfrm>
            <a:off x="736450" y="89375"/>
            <a:ext cx="5698800" cy="465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3333"/>
              </a:buClr>
              <a:buSzPts val="1800"/>
              <a:buFont typeface="Roboto Condensed"/>
              <a:buNone/>
              <a:defRPr b="1" sz="1800">
                <a:solidFill>
                  <a:srgbClr val="003333"/>
                </a:solidFill>
                <a:latin typeface="Roboto Condensed"/>
                <a:ea typeface="Roboto Condensed"/>
                <a:cs typeface="Roboto Condensed"/>
                <a:sym typeface="Roboto Condensed"/>
              </a:defRPr>
            </a:lvl1pPr>
            <a:lvl2pPr lvl="1" algn="l">
              <a:lnSpc>
                <a:spcPct val="100000"/>
              </a:lnSpc>
              <a:spcBef>
                <a:spcPts val="0"/>
              </a:spcBef>
              <a:spcAft>
                <a:spcPts val="0"/>
              </a:spcAft>
              <a:buClr>
                <a:srgbClr val="003333"/>
              </a:buClr>
              <a:buSzPts val="1800"/>
              <a:buFont typeface="Roboto Condensed"/>
              <a:buNone/>
              <a:defRPr b="1" sz="1800">
                <a:solidFill>
                  <a:srgbClr val="003333"/>
                </a:solidFill>
                <a:latin typeface="Roboto Condensed"/>
                <a:ea typeface="Roboto Condensed"/>
                <a:cs typeface="Roboto Condensed"/>
                <a:sym typeface="Roboto Condensed"/>
              </a:defRPr>
            </a:lvl2pPr>
            <a:lvl3pPr lvl="2" algn="l">
              <a:lnSpc>
                <a:spcPct val="100000"/>
              </a:lnSpc>
              <a:spcBef>
                <a:spcPts val="0"/>
              </a:spcBef>
              <a:spcAft>
                <a:spcPts val="0"/>
              </a:spcAft>
              <a:buClr>
                <a:srgbClr val="003333"/>
              </a:buClr>
              <a:buSzPts val="1800"/>
              <a:buFont typeface="Roboto Condensed"/>
              <a:buNone/>
              <a:defRPr b="1" sz="1800">
                <a:solidFill>
                  <a:srgbClr val="003333"/>
                </a:solidFill>
                <a:latin typeface="Roboto Condensed"/>
                <a:ea typeface="Roboto Condensed"/>
                <a:cs typeface="Roboto Condensed"/>
                <a:sym typeface="Roboto Condensed"/>
              </a:defRPr>
            </a:lvl3pPr>
            <a:lvl4pPr lvl="3" algn="l">
              <a:lnSpc>
                <a:spcPct val="100000"/>
              </a:lnSpc>
              <a:spcBef>
                <a:spcPts val="0"/>
              </a:spcBef>
              <a:spcAft>
                <a:spcPts val="0"/>
              </a:spcAft>
              <a:buClr>
                <a:srgbClr val="003333"/>
              </a:buClr>
              <a:buSzPts val="1800"/>
              <a:buFont typeface="Roboto Condensed"/>
              <a:buNone/>
              <a:defRPr b="1" sz="1800">
                <a:solidFill>
                  <a:srgbClr val="003333"/>
                </a:solidFill>
                <a:latin typeface="Roboto Condensed"/>
                <a:ea typeface="Roboto Condensed"/>
                <a:cs typeface="Roboto Condensed"/>
                <a:sym typeface="Roboto Condensed"/>
              </a:defRPr>
            </a:lvl4pPr>
            <a:lvl5pPr lvl="4" algn="l">
              <a:lnSpc>
                <a:spcPct val="100000"/>
              </a:lnSpc>
              <a:spcBef>
                <a:spcPts val="0"/>
              </a:spcBef>
              <a:spcAft>
                <a:spcPts val="0"/>
              </a:spcAft>
              <a:buClr>
                <a:srgbClr val="003333"/>
              </a:buClr>
              <a:buSzPts val="1800"/>
              <a:buFont typeface="Roboto Condensed"/>
              <a:buNone/>
              <a:defRPr b="1" sz="1800">
                <a:solidFill>
                  <a:srgbClr val="003333"/>
                </a:solidFill>
                <a:latin typeface="Roboto Condensed"/>
                <a:ea typeface="Roboto Condensed"/>
                <a:cs typeface="Roboto Condensed"/>
                <a:sym typeface="Roboto Condensed"/>
              </a:defRPr>
            </a:lvl5pPr>
            <a:lvl6pPr lvl="5" algn="l">
              <a:lnSpc>
                <a:spcPct val="100000"/>
              </a:lnSpc>
              <a:spcBef>
                <a:spcPts val="0"/>
              </a:spcBef>
              <a:spcAft>
                <a:spcPts val="0"/>
              </a:spcAft>
              <a:buClr>
                <a:srgbClr val="003333"/>
              </a:buClr>
              <a:buSzPts val="1800"/>
              <a:buFont typeface="Roboto Condensed"/>
              <a:buNone/>
              <a:defRPr b="1" sz="1800">
                <a:solidFill>
                  <a:srgbClr val="003333"/>
                </a:solidFill>
                <a:latin typeface="Roboto Condensed"/>
                <a:ea typeface="Roboto Condensed"/>
                <a:cs typeface="Roboto Condensed"/>
                <a:sym typeface="Roboto Condensed"/>
              </a:defRPr>
            </a:lvl6pPr>
            <a:lvl7pPr lvl="6" algn="l">
              <a:lnSpc>
                <a:spcPct val="100000"/>
              </a:lnSpc>
              <a:spcBef>
                <a:spcPts val="0"/>
              </a:spcBef>
              <a:spcAft>
                <a:spcPts val="0"/>
              </a:spcAft>
              <a:buClr>
                <a:srgbClr val="003333"/>
              </a:buClr>
              <a:buSzPts val="1800"/>
              <a:buFont typeface="Roboto Condensed"/>
              <a:buNone/>
              <a:defRPr b="1" sz="1800">
                <a:solidFill>
                  <a:srgbClr val="003333"/>
                </a:solidFill>
                <a:latin typeface="Roboto Condensed"/>
                <a:ea typeface="Roboto Condensed"/>
                <a:cs typeface="Roboto Condensed"/>
                <a:sym typeface="Roboto Condensed"/>
              </a:defRPr>
            </a:lvl7pPr>
            <a:lvl8pPr lvl="7" algn="l">
              <a:lnSpc>
                <a:spcPct val="100000"/>
              </a:lnSpc>
              <a:spcBef>
                <a:spcPts val="0"/>
              </a:spcBef>
              <a:spcAft>
                <a:spcPts val="0"/>
              </a:spcAft>
              <a:buClr>
                <a:srgbClr val="003333"/>
              </a:buClr>
              <a:buSzPts val="1800"/>
              <a:buFont typeface="Roboto Condensed"/>
              <a:buNone/>
              <a:defRPr b="1" sz="1800">
                <a:solidFill>
                  <a:srgbClr val="003333"/>
                </a:solidFill>
                <a:latin typeface="Roboto Condensed"/>
                <a:ea typeface="Roboto Condensed"/>
                <a:cs typeface="Roboto Condensed"/>
                <a:sym typeface="Roboto Condensed"/>
              </a:defRPr>
            </a:lvl8pPr>
            <a:lvl9pPr lvl="8" algn="l">
              <a:lnSpc>
                <a:spcPct val="100000"/>
              </a:lnSpc>
              <a:spcBef>
                <a:spcPts val="0"/>
              </a:spcBef>
              <a:spcAft>
                <a:spcPts val="0"/>
              </a:spcAft>
              <a:buClr>
                <a:srgbClr val="003333"/>
              </a:buClr>
              <a:buSzPts val="1800"/>
              <a:buFont typeface="Roboto Condensed"/>
              <a:buNone/>
              <a:defRPr b="1" sz="1800">
                <a:solidFill>
                  <a:srgbClr val="003333"/>
                </a:solidFill>
                <a:latin typeface="Roboto Condensed"/>
                <a:ea typeface="Roboto Condensed"/>
                <a:cs typeface="Roboto Condensed"/>
                <a:sym typeface="Roboto Condense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anco">
  <p:cSld name="BLANK_1">
    <p:spTree>
      <p:nvGrpSpPr>
        <p:cNvPr id="32" name="Shape 32"/>
        <p:cNvGrpSpPr/>
        <p:nvPr/>
      </p:nvGrpSpPr>
      <p:grpSpPr>
        <a:xfrm>
          <a:off x="0" y="0"/>
          <a:ext cx="0" cy="0"/>
          <a:chOff x="0" y="0"/>
          <a:chExt cx="0" cy="0"/>
        </a:xfrm>
      </p:grpSpPr>
      <p:sp>
        <p:nvSpPr>
          <p:cNvPr id="33" name="Google Shape;33;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beçalho de seção 1">
  <p:cSld name="SECTION_HEADER_1">
    <p:bg>
      <p:bgPr>
        <a:solidFill>
          <a:srgbClr val="003333"/>
        </a:solidFill>
      </p:bgPr>
    </p:bg>
    <p:spTree>
      <p:nvGrpSpPr>
        <p:cNvPr id="34" name="Shape 34"/>
        <p:cNvGrpSpPr/>
        <p:nvPr/>
      </p:nvGrpSpPr>
      <p:grpSpPr>
        <a:xfrm>
          <a:off x="0" y="0"/>
          <a:ext cx="0" cy="0"/>
          <a:chOff x="0" y="0"/>
          <a:chExt cx="0" cy="0"/>
        </a:xfrm>
      </p:grpSpPr>
      <p:sp>
        <p:nvSpPr>
          <p:cNvPr id="35" name="Google Shape;35;p23"/>
          <p:cNvSpPr txBox="1"/>
          <p:nvPr>
            <p:ph type="title"/>
          </p:nvPr>
        </p:nvSpPr>
        <p:spPr>
          <a:xfrm>
            <a:off x="900000" y="1348800"/>
            <a:ext cx="4670400" cy="24459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Clr>
                <a:srgbClr val="FFFFFF"/>
              </a:buClr>
              <a:buSzPts val="2400"/>
              <a:buFont typeface="Roboto Condensed"/>
              <a:buNone/>
              <a:defRPr b="1" sz="2400">
                <a:solidFill>
                  <a:srgbClr val="FFFFFF"/>
                </a:solidFill>
                <a:latin typeface="Roboto Condensed"/>
                <a:ea typeface="Roboto Condensed"/>
                <a:cs typeface="Roboto Condensed"/>
                <a:sym typeface="Roboto Condensed"/>
              </a:defRPr>
            </a:lvl1pPr>
            <a:lvl2pPr lvl="1"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2pPr>
            <a:lvl3pPr lvl="2"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3pPr>
            <a:lvl4pPr lvl="3"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4pPr>
            <a:lvl5pPr lvl="4"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5pPr>
            <a:lvl6pPr lvl="5"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6pPr>
            <a:lvl7pPr lvl="6"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7pPr>
            <a:lvl8pPr lvl="7"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8pPr>
            <a:lvl9pPr lvl="8"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9pPr>
          </a:lstStyle>
          <a:p/>
        </p:txBody>
      </p:sp>
      <p:sp>
        <p:nvSpPr>
          <p:cNvPr id="36" name="Google Shape;36;p23"/>
          <p:cNvSpPr/>
          <p:nvPr/>
        </p:nvSpPr>
        <p:spPr>
          <a:xfrm>
            <a:off x="0" y="0"/>
            <a:ext cx="441600" cy="5143500"/>
          </a:xfrm>
          <a:prstGeom prst="rect">
            <a:avLst/>
          </a:prstGeom>
          <a:solidFill>
            <a:srgbClr val="11A3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7" name="Google Shape;37;p23"/>
          <p:cNvPicPr preferRelativeResize="0"/>
          <p:nvPr/>
        </p:nvPicPr>
        <p:blipFill rotWithShape="1">
          <a:blip r:embed="rId2">
            <a:alphaModFix/>
          </a:blip>
          <a:srcRect b="0" l="0" r="0" t="0"/>
          <a:stretch/>
        </p:blipFill>
        <p:spPr>
          <a:xfrm>
            <a:off x="95138" y="4530371"/>
            <a:ext cx="251325" cy="251325"/>
          </a:xfrm>
          <a:prstGeom prst="rect">
            <a:avLst/>
          </a:prstGeom>
          <a:noFill/>
          <a:ln>
            <a:noFill/>
          </a:ln>
        </p:spPr>
      </p:pic>
      <p:pic>
        <p:nvPicPr>
          <p:cNvPr id="38" name="Google Shape;38;p23"/>
          <p:cNvPicPr preferRelativeResize="0"/>
          <p:nvPr/>
        </p:nvPicPr>
        <p:blipFill rotWithShape="1">
          <a:blip r:embed="rId3">
            <a:alphaModFix amt="7000"/>
          </a:blip>
          <a:srcRect b="44802" l="5893" r="5751" t="3222"/>
          <a:stretch/>
        </p:blipFill>
        <p:spPr>
          <a:xfrm>
            <a:off x="441600" y="0"/>
            <a:ext cx="8702399" cy="5143500"/>
          </a:xfrm>
          <a:prstGeom prst="rect">
            <a:avLst/>
          </a:prstGeom>
          <a:noFill/>
          <a:ln>
            <a:noFill/>
          </a:ln>
        </p:spPr>
      </p:pic>
    </p:spTree>
  </p:cSld>
  <p:clrMapOvr>
    <a:masterClrMapping/>
  </p:clrMapOvr>
  <p:extLst>
    <p:ext uri="{DCECCB84-F9BA-43D5-87BE-67443E8EF086}">
      <p15:sldGuideLst>
        <p15:guide id="1" pos="5568">
          <p15:clr>
            <a:srgbClr val="FA7B17"/>
          </p15:clr>
        </p15:guide>
        <p15:guide id="2" orient="horz" pos="3064">
          <p15:clr>
            <a:srgbClr val="FA7B17"/>
          </p15:clr>
        </p15:guide>
        <p15:guide id="3" pos="567">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beçalho de seção 2">
  <p:cSld name="SECTION_HEADER_1_1">
    <p:bg>
      <p:bgPr>
        <a:solidFill>
          <a:srgbClr val="0B8F70"/>
        </a:solidFill>
      </p:bgPr>
    </p:bg>
    <p:spTree>
      <p:nvGrpSpPr>
        <p:cNvPr id="39" name="Shape 39"/>
        <p:cNvGrpSpPr/>
        <p:nvPr/>
      </p:nvGrpSpPr>
      <p:grpSpPr>
        <a:xfrm>
          <a:off x="0" y="0"/>
          <a:ext cx="0" cy="0"/>
          <a:chOff x="0" y="0"/>
          <a:chExt cx="0" cy="0"/>
        </a:xfrm>
      </p:grpSpPr>
      <p:sp>
        <p:nvSpPr>
          <p:cNvPr id="40" name="Google Shape;40;p24"/>
          <p:cNvSpPr txBox="1"/>
          <p:nvPr>
            <p:ph type="title"/>
          </p:nvPr>
        </p:nvSpPr>
        <p:spPr>
          <a:xfrm>
            <a:off x="900000" y="1348800"/>
            <a:ext cx="4670400" cy="2445900"/>
          </a:xfrm>
          <a:prstGeom prst="rect">
            <a:avLst/>
          </a:prstGeom>
          <a:noFill/>
          <a:ln>
            <a:noFill/>
          </a:ln>
        </p:spPr>
        <p:txBody>
          <a:bodyPr anchorCtr="0" anchor="ctr" bIns="91425" lIns="91425" spcFirstLastPara="1" rIns="91425" wrap="square" tIns="91425">
            <a:noAutofit/>
          </a:bodyPr>
          <a:lstStyle>
            <a:lvl1pPr lvl="0" algn="l">
              <a:lnSpc>
                <a:spcPct val="115000"/>
              </a:lnSpc>
              <a:spcBef>
                <a:spcPts val="0"/>
              </a:spcBef>
              <a:spcAft>
                <a:spcPts val="0"/>
              </a:spcAft>
              <a:buClr>
                <a:srgbClr val="FFFFFF"/>
              </a:buClr>
              <a:buSzPts val="2400"/>
              <a:buFont typeface="Roboto Condensed"/>
              <a:buNone/>
              <a:defRPr b="1" sz="2400">
                <a:solidFill>
                  <a:srgbClr val="FFFFFF"/>
                </a:solidFill>
                <a:latin typeface="Roboto Condensed"/>
                <a:ea typeface="Roboto Condensed"/>
                <a:cs typeface="Roboto Condensed"/>
                <a:sym typeface="Roboto Condensed"/>
              </a:defRPr>
            </a:lvl1pPr>
            <a:lvl2pPr lvl="1"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2pPr>
            <a:lvl3pPr lvl="2"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3pPr>
            <a:lvl4pPr lvl="3"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4pPr>
            <a:lvl5pPr lvl="4"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5pPr>
            <a:lvl6pPr lvl="5"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6pPr>
            <a:lvl7pPr lvl="6"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7pPr>
            <a:lvl8pPr lvl="7"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8pPr>
            <a:lvl9pPr lvl="8" algn="l">
              <a:lnSpc>
                <a:spcPct val="115000"/>
              </a:lnSpc>
              <a:spcBef>
                <a:spcPts val="0"/>
              </a:spcBef>
              <a:spcAft>
                <a:spcPts val="0"/>
              </a:spcAft>
              <a:buClr>
                <a:schemeClr val="lt1"/>
              </a:buClr>
              <a:buSzPts val="2400"/>
              <a:buFont typeface="Roboto Condensed"/>
              <a:buNone/>
              <a:defRPr sz="2400">
                <a:solidFill>
                  <a:schemeClr val="lt1"/>
                </a:solidFill>
                <a:latin typeface="Roboto Condensed"/>
                <a:ea typeface="Roboto Condensed"/>
                <a:cs typeface="Roboto Condensed"/>
                <a:sym typeface="Roboto Condensed"/>
              </a:defRPr>
            </a:lvl9pPr>
          </a:lstStyle>
          <a:p/>
        </p:txBody>
      </p:sp>
      <p:sp>
        <p:nvSpPr>
          <p:cNvPr id="41" name="Google Shape;41;p24"/>
          <p:cNvSpPr/>
          <p:nvPr/>
        </p:nvSpPr>
        <p:spPr>
          <a:xfrm>
            <a:off x="0" y="0"/>
            <a:ext cx="441600" cy="5143500"/>
          </a:xfrm>
          <a:prstGeom prst="rect">
            <a:avLst/>
          </a:prstGeom>
          <a:solidFill>
            <a:srgbClr val="0033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2" name="Google Shape;42;p24"/>
          <p:cNvPicPr preferRelativeResize="0"/>
          <p:nvPr/>
        </p:nvPicPr>
        <p:blipFill rotWithShape="1">
          <a:blip r:embed="rId2">
            <a:alphaModFix/>
          </a:blip>
          <a:srcRect b="0" l="0" r="0" t="0"/>
          <a:stretch/>
        </p:blipFill>
        <p:spPr>
          <a:xfrm>
            <a:off x="95138" y="4530371"/>
            <a:ext cx="251325" cy="251325"/>
          </a:xfrm>
          <a:prstGeom prst="rect">
            <a:avLst/>
          </a:prstGeom>
          <a:noFill/>
          <a:ln>
            <a:noFill/>
          </a:ln>
        </p:spPr>
      </p:pic>
      <p:pic>
        <p:nvPicPr>
          <p:cNvPr id="43" name="Google Shape;43;p24"/>
          <p:cNvPicPr preferRelativeResize="0"/>
          <p:nvPr/>
        </p:nvPicPr>
        <p:blipFill rotWithShape="1">
          <a:blip r:embed="rId3">
            <a:alphaModFix amt="7000"/>
          </a:blip>
          <a:srcRect b="44802" l="5893" r="5751" t="3222"/>
          <a:stretch/>
        </p:blipFill>
        <p:spPr>
          <a:xfrm>
            <a:off x="441600" y="0"/>
            <a:ext cx="8702399" cy="5143500"/>
          </a:xfrm>
          <a:prstGeom prst="rect">
            <a:avLst/>
          </a:prstGeom>
          <a:noFill/>
          <a:ln>
            <a:noFill/>
          </a:ln>
        </p:spPr>
      </p:pic>
      <p:pic>
        <p:nvPicPr>
          <p:cNvPr id="44" name="Google Shape;44;p24"/>
          <p:cNvPicPr preferRelativeResize="0"/>
          <p:nvPr/>
        </p:nvPicPr>
        <p:blipFill rotWithShape="1">
          <a:blip r:embed="rId4">
            <a:alphaModFix/>
          </a:blip>
          <a:srcRect b="0" l="0" r="0" t="0"/>
          <a:stretch/>
        </p:blipFill>
        <p:spPr>
          <a:xfrm>
            <a:off x="95150" y="4530375"/>
            <a:ext cx="251325" cy="251325"/>
          </a:xfrm>
          <a:prstGeom prst="rect">
            <a:avLst/>
          </a:prstGeom>
          <a:noFill/>
          <a:ln>
            <a:noFill/>
          </a:ln>
        </p:spPr>
      </p:pic>
    </p:spTree>
  </p:cSld>
  <p:clrMapOvr>
    <a:masterClrMapping/>
  </p:clrMapOvr>
  <p:extLst>
    <p:ext uri="{DCECCB84-F9BA-43D5-87BE-67443E8EF086}">
      <p15:sldGuideLst>
        <p15:guide id="1" pos="5568">
          <p15:clr>
            <a:srgbClr val="FA7B17"/>
          </p15:clr>
        </p15:guide>
        <p15:guide id="2" orient="horz" pos="3064">
          <p15:clr>
            <a:srgbClr val="FA7B17"/>
          </p15:clr>
        </p15:guide>
        <p15:guide id="3" pos="567">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beçalho de seção 2">
  <p:cSld name="TITLE_2_1">
    <p:bg>
      <p:bgPr>
        <a:solidFill>
          <a:srgbClr val="282832"/>
        </a:solidFill>
      </p:bgPr>
    </p:bg>
    <p:spTree>
      <p:nvGrpSpPr>
        <p:cNvPr id="45" name="Shape 45"/>
        <p:cNvGrpSpPr/>
        <p:nvPr/>
      </p:nvGrpSpPr>
      <p:grpSpPr>
        <a:xfrm>
          <a:off x="0" y="0"/>
          <a:ext cx="0" cy="0"/>
          <a:chOff x="0" y="0"/>
          <a:chExt cx="0" cy="0"/>
        </a:xfrm>
      </p:grpSpPr>
      <p:sp>
        <p:nvSpPr>
          <p:cNvPr id="46" name="Google Shape;46;p25"/>
          <p:cNvSpPr txBox="1"/>
          <p:nvPr>
            <p:ph type="title"/>
          </p:nvPr>
        </p:nvSpPr>
        <p:spPr>
          <a:xfrm>
            <a:off x="311700" y="1011875"/>
            <a:ext cx="5828700" cy="2445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2800"/>
              <a:buFont typeface="Montserrat"/>
              <a:buNone/>
              <a:defRPr>
                <a:solidFill>
                  <a:srgbClr val="FFFFFF"/>
                </a:solidFill>
                <a:latin typeface="Montserrat"/>
                <a:ea typeface="Montserrat"/>
                <a:cs typeface="Montserrat"/>
                <a:sym typeface="Montserrat"/>
              </a:defRPr>
            </a:lvl1pPr>
            <a:lvl2pPr lvl="1" algn="l">
              <a:lnSpc>
                <a:spcPct val="100000"/>
              </a:lnSpc>
              <a:spcBef>
                <a:spcPts val="0"/>
              </a:spcBef>
              <a:spcAft>
                <a:spcPts val="0"/>
              </a:spcAft>
              <a:buClr>
                <a:schemeClr val="lt1"/>
              </a:buClr>
              <a:buSzPts val="6800"/>
              <a:buNone/>
              <a:defRPr sz="6800">
                <a:solidFill>
                  <a:schemeClr val="lt1"/>
                </a:solidFill>
              </a:defRPr>
            </a:lvl2pPr>
            <a:lvl3pPr lvl="2" algn="l">
              <a:lnSpc>
                <a:spcPct val="100000"/>
              </a:lnSpc>
              <a:spcBef>
                <a:spcPts val="0"/>
              </a:spcBef>
              <a:spcAft>
                <a:spcPts val="0"/>
              </a:spcAft>
              <a:buClr>
                <a:schemeClr val="lt1"/>
              </a:buClr>
              <a:buSzPts val="6800"/>
              <a:buNone/>
              <a:defRPr sz="6800">
                <a:solidFill>
                  <a:schemeClr val="lt1"/>
                </a:solidFill>
              </a:defRPr>
            </a:lvl3pPr>
            <a:lvl4pPr lvl="3" algn="l">
              <a:lnSpc>
                <a:spcPct val="100000"/>
              </a:lnSpc>
              <a:spcBef>
                <a:spcPts val="0"/>
              </a:spcBef>
              <a:spcAft>
                <a:spcPts val="0"/>
              </a:spcAft>
              <a:buClr>
                <a:schemeClr val="lt1"/>
              </a:buClr>
              <a:buSzPts val="6800"/>
              <a:buNone/>
              <a:defRPr sz="6800">
                <a:solidFill>
                  <a:schemeClr val="lt1"/>
                </a:solidFill>
              </a:defRPr>
            </a:lvl4pPr>
            <a:lvl5pPr lvl="4" algn="l">
              <a:lnSpc>
                <a:spcPct val="100000"/>
              </a:lnSpc>
              <a:spcBef>
                <a:spcPts val="0"/>
              </a:spcBef>
              <a:spcAft>
                <a:spcPts val="0"/>
              </a:spcAft>
              <a:buClr>
                <a:schemeClr val="lt1"/>
              </a:buClr>
              <a:buSzPts val="6800"/>
              <a:buNone/>
              <a:defRPr sz="6800">
                <a:solidFill>
                  <a:schemeClr val="lt1"/>
                </a:solidFill>
              </a:defRPr>
            </a:lvl5pPr>
            <a:lvl6pPr lvl="5" algn="l">
              <a:lnSpc>
                <a:spcPct val="100000"/>
              </a:lnSpc>
              <a:spcBef>
                <a:spcPts val="0"/>
              </a:spcBef>
              <a:spcAft>
                <a:spcPts val="0"/>
              </a:spcAft>
              <a:buClr>
                <a:schemeClr val="lt1"/>
              </a:buClr>
              <a:buSzPts val="6800"/>
              <a:buNone/>
              <a:defRPr sz="6800">
                <a:solidFill>
                  <a:schemeClr val="lt1"/>
                </a:solidFill>
              </a:defRPr>
            </a:lvl6pPr>
            <a:lvl7pPr lvl="6" algn="l">
              <a:lnSpc>
                <a:spcPct val="100000"/>
              </a:lnSpc>
              <a:spcBef>
                <a:spcPts val="0"/>
              </a:spcBef>
              <a:spcAft>
                <a:spcPts val="0"/>
              </a:spcAft>
              <a:buClr>
                <a:schemeClr val="lt1"/>
              </a:buClr>
              <a:buSzPts val="6800"/>
              <a:buNone/>
              <a:defRPr sz="6800">
                <a:solidFill>
                  <a:schemeClr val="lt1"/>
                </a:solidFill>
              </a:defRPr>
            </a:lvl7pPr>
            <a:lvl8pPr lvl="7" algn="l">
              <a:lnSpc>
                <a:spcPct val="100000"/>
              </a:lnSpc>
              <a:spcBef>
                <a:spcPts val="0"/>
              </a:spcBef>
              <a:spcAft>
                <a:spcPts val="0"/>
              </a:spcAft>
              <a:buClr>
                <a:schemeClr val="lt1"/>
              </a:buClr>
              <a:buSzPts val="6800"/>
              <a:buNone/>
              <a:defRPr sz="6800">
                <a:solidFill>
                  <a:schemeClr val="lt1"/>
                </a:solidFill>
              </a:defRPr>
            </a:lvl8pPr>
            <a:lvl9pPr lvl="8" algn="l">
              <a:lnSpc>
                <a:spcPct val="100000"/>
              </a:lnSpc>
              <a:spcBef>
                <a:spcPts val="0"/>
              </a:spcBef>
              <a:spcAft>
                <a:spcPts val="0"/>
              </a:spcAft>
              <a:buClr>
                <a:schemeClr val="lt1"/>
              </a:buClr>
              <a:buSzPts val="6800"/>
              <a:buNone/>
              <a:defRPr sz="6800">
                <a:solidFill>
                  <a:schemeClr val="lt1"/>
                </a:solidFill>
              </a:defRPr>
            </a:lvl9pPr>
          </a:lstStyle>
          <a:p/>
        </p:txBody>
      </p:sp>
      <p:pic>
        <p:nvPicPr>
          <p:cNvPr id="47" name="Google Shape;47;p25"/>
          <p:cNvPicPr preferRelativeResize="0"/>
          <p:nvPr/>
        </p:nvPicPr>
        <p:blipFill rotWithShape="1">
          <a:blip r:embed="rId2">
            <a:alphaModFix/>
          </a:blip>
          <a:srcRect b="0" l="0" r="0" t="0"/>
          <a:stretch/>
        </p:blipFill>
        <p:spPr>
          <a:xfrm>
            <a:off x="441500" y="3410275"/>
            <a:ext cx="877450" cy="221225"/>
          </a:xfrm>
          <a:prstGeom prst="rect">
            <a:avLst/>
          </a:prstGeom>
          <a:noFill/>
          <a:ln>
            <a:noFill/>
          </a:ln>
        </p:spPr>
      </p:pic>
    </p:spTree>
  </p:cSld>
  <p:clrMapOvr>
    <a:masterClrMapping/>
  </p:clrMapOvr>
  <p:extLst>
    <p:ext uri="{DCECCB84-F9BA-43D5-87BE-67443E8EF086}">
      <p15:sldGuideLst>
        <p15:guide id="1" pos="278">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beçalho de seção 2 1">
  <p:cSld name="SECTION_HEADER_2">
    <p:bg>
      <p:bgPr>
        <a:solidFill>
          <a:srgbClr val="11A36A"/>
        </a:solidFill>
      </p:bgPr>
    </p:bg>
    <p:spTree>
      <p:nvGrpSpPr>
        <p:cNvPr id="48" name="Shape 48"/>
        <p:cNvGrpSpPr/>
        <p:nvPr/>
      </p:nvGrpSpPr>
      <p:grpSpPr>
        <a:xfrm>
          <a:off x="0" y="0"/>
          <a:ext cx="0" cy="0"/>
          <a:chOff x="0" y="0"/>
          <a:chExt cx="0" cy="0"/>
        </a:xfrm>
      </p:grpSpPr>
      <p:sp>
        <p:nvSpPr>
          <p:cNvPr id="49" name="Google Shape;49;p26"/>
          <p:cNvSpPr txBox="1"/>
          <p:nvPr>
            <p:ph type="title"/>
          </p:nvPr>
        </p:nvSpPr>
        <p:spPr>
          <a:xfrm>
            <a:off x="311700" y="1011875"/>
            <a:ext cx="5307600" cy="2445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FFFFFF"/>
              </a:buClr>
              <a:buSzPts val="2800"/>
              <a:buFont typeface="Montserrat"/>
              <a:buNone/>
              <a:defRPr>
                <a:solidFill>
                  <a:srgbClr val="FFFFFF"/>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pic>
        <p:nvPicPr>
          <p:cNvPr id="50" name="Google Shape;50;p26"/>
          <p:cNvPicPr preferRelativeResize="0"/>
          <p:nvPr/>
        </p:nvPicPr>
        <p:blipFill rotWithShape="1">
          <a:blip r:embed="rId2">
            <a:alphaModFix/>
          </a:blip>
          <a:srcRect b="0" l="0" r="0" t="0"/>
          <a:stretch/>
        </p:blipFill>
        <p:spPr>
          <a:xfrm>
            <a:off x="450000" y="3396497"/>
            <a:ext cx="859675" cy="216775"/>
          </a:xfrm>
          <a:prstGeom prst="rect">
            <a:avLst/>
          </a:prstGeom>
          <a:noFill/>
          <a:ln>
            <a:noFill/>
          </a:ln>
        </p:spPr>
      </p:pic>
    </p:spTree>
  </p:cSld>
  <p:clrMapOvr>
    <a:masterClrMapping/>
  </p:clrMapOvr>
  <p:extLst>
    <p:ext uri="{DCECCB84-F9BA-43D5-87BE-67443E8EF086}">
      <p15:sldGuideLst>
        <p15:guide id="1" pos="283">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gif"/><Relationship Id="rId4" Type="http://schemas.openxmlformats.org/officeDocument/2006/relationships/image" Target="../media/image8.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exame.com/noticias-sobre/coronavirus" TargetMode="Externa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32525"/>
        </a:solidFill>
      </p:bgPr>
    </p:bg>
    <p:spTree>
      <p:nvGrpSpPr>
        <p:cNvPr id="64" name="Shape 64"/>
        <p:cNvGrpSpPr/>
        <p:nvPr/>
      </p:nvGrpSpPr>
      <p:grpSpPr>
        <a:xfrm>
          <a:off x="0" y="0"/>
          <a:ext cx="0" cy="0"/>
          <a:chOff x="0" y="0"/>
          <a:chExt cx="0" cy="0"/>
        </a:xfrm>
      </p:grpSpPr>
      <p:sp>
        <p:nvSpPr>
          <p:cNvPr id="65" name="Google Shape;65;p1"/>
          <p:cNvSpPr txBox="1"/>
          <p:nvPr>
            <p:ph type="ctrTitle"/>
          </p:nvPr>
        </p:nvSpPr>
        <p:spPr>
          <a:xfrm>
            <a:off x="900000" y="2061838"/>
            <a:ext cx="6372600" cy="1008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SzPts val="3600"/>
              <a:buNone/>
            </a:pPr>
            <a:r>
              <a:rPr lang="pt-BR" sz="3800">
                <a:highlight>
                  <a:srgbClr val="11A36A"/>
                </a:highlight>
              </a:rPr>
              <a:t>Arquitetura de Computadores </a:t>
            </a:r>
            <a:br>
              <a:rPr lang="pt-BR" sz="3800">
                <a:highlight>
                  <a:srgbClr val="11A36A"/>
                </a:highlight>
              </a:rPr>
            </a:br>
            <a:r>
              <a:rPr lang="pt-BR" sz="3800">
                <a:highlight>
                  <a:srgbClr val="11A36A"/>
                </a:highlight>
              </a:rPr>
              <a:t>e Redes</a:t>
            </a:r>
            <a:endParaRPr b="1" sz="3800">
              <a:highlight>
                <a:srgbClr val="11A36A"/>
              </a:highlight>
              <a:latin typeface="Roboto Condensed"/>
              <a:ea typeface="Roboto Condensed"/>
              <a:cs typeface="Roboto Condensed"/>
              <a:sym typeface="Roboto Condensed"/>
            </a:endParaRPr>
          </a:p>
        </p:txBody>
      </p:sp>
      <p:sp>
        <p:nvSpPr>
          <p:cNvPr id="66" name="Google Shape;66;p1"/>
          <p:cNvSpPr txBox="1"/>
          <p:nvPr>
            <p:ph idx="1" type="subTitle"/>
          </p:nvPr>
        </p:nvSpPr>
        <p:spPr>
          <a:xfrm>
            <a:off x="900000" y="3138563"/>
            <a:ext cx="5862000" cy="453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pt-BR">
                <a:latin typeface="Roboto"/>
                <a:ea typeface="Roboto"/>
                <a:cs typeface="Roboto"/>
                <a:sym typeface="Roboto"/>
              </a:rPr>
              <a:t>Dia 2 - Arquitetura de Redes II</a:t>
            </a:r>
            <a:endParaRPr>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ga2b23fe8b6_1_169"/>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Firewalls</a:t>
            </a:r>
            <a:endParaRPr/>
          </a:p>
        </p:txBody>
      </p:sp>
      <p:sp>
        <p:nvSpPr>
          <p:cNvPr id="128" name="Google Shape;128;ga2b23fe8b6_1_169"/>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Contexto</a:t>
            </a:r>
            <a:endParaRPr sz="1600">
              <a:highlight>
                <a:srgbClr val="FFFFFF"/>
              </a:highlight>
            </a:endParaRPr>
          </a:p>
          <a:p>
            <a:pPr indent="0" lvl="0" marL="457200" rtl="0" algn="just">
              <a:lnSpc>
                <a:spcPct val="115000"/>
              </a:lnSpc>
              <a:spcBef>
                <a:spcPts val="500"/>
              </a:spcBef>
              <a:spcAft>
                <a:spcPts val="0"/>
              </a:spcAft>
              <a:buNone/>
            </a:pPr>
            <a:r>
              <a:t/>
            </a:r>
            <a:endParaRPr sz="1600">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Os firewalls podem ser softwares, ou um dispositivo físico, de hardware com um software para realizar esse gerenciamento.</a:t>
            </a:r>
            <a:br>
              <a:rPr lang="pt-BR" sz="1600">
                <a:solidFill>
                  <a:srgbClr val="5C687C"/>
                </a:solidFill>
                <a:highlight>
                  <a:srgbClr val="FFFFFF"/>
                </a:highlight>
              </a:rPr>
            </a:br>
            <a:br>
              <a:rPr lang="pt-BR" sz="1600">
                <a:solidFill>
                  <a:srgbClr val="5C687C"/>
                </a:solidFill>
                <a:highlight>
                  <a:srgbClr val="FFFFFF"/>
                </a:highlight>
              </a:rPr>
            </a:br>
            <a:r>
              <a:rPr lang="pt-BR" sz="1600">
                <a:solidFill>
                  <a:srgbClr val="5C687C"/>
                </a:solidFill>
                <a:highlight>
                  <a:srgbClr val="FFFFFF"/>
                </a:highlight>
              </a:rPr>
              <a:t>Os firewalls normalmente operam na camada 2 e 3 do modelo OSI, ou na camada de transporte do TCP/IP. </a:t>
            </a:r>
            <a:br>
              <a:rPr lang="pt-BR" sz="1600">
                <a:solidFill>
                  <a:srgbClr val="5C687C"/>
                </a:solidFill>
                <a:highlight>
                  <a:srgbClr val="FFFFFF"/>
                </a:highlight>
              </a:rPr>
            </a:br>
            <a:br>
              <a:rPr lang="pt-BR" sz="1600">
                <a:solidFill>
                  <a:srgbClr val="5C687C"/>
                </a:solidFill>
                <a:highlight>
                  <a:srgbClr val="FFFFFF"/>
                </a:highlight>
              </a:rPr>
            </a:br>
            <a:r>
              <a:rPr lang="pt-BR" sz="1600">
                <a:solidFill>
                  <a:srgbClr val="5C687C"/>
                </a:solidFill>
                <a:highlight>
                  <a:srgbClr val="FFFFFF"/>
                </a:highlight>
              </a:rPr>
              <a:t>Isso significa que os firewalls </a:t>
            </a:r>
            <a:r>
              <a:rPr b="1" lang="pt-BR" sz="1600">
                <a:solidFill>
                  <a:srgbClr val="5C687C"/>
                </a:solidFill>
                <a:highlight>
                  <a:srgbClr val="FFFFFF"/>
                </a:highlight>
              </a:rPr>
              <a:t>não irão analisar explicitamente o conteúdo do pacote</a:t>
            </a:r>
            <a:r>
              <a:rPr lang="pt-BR" sz="1600">
                <a:solidFill>
                  <a:srgbClr val="5C687C"/>
                </a:solidFill>
                <a:highlight>
                  <a:srgbClr val="FFFFFF"/>
                </a:highlight>
              </a:rPr>
              <a:t>, porém, ele é capaz de executar regras de acordo com o protocolo e porta.</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ac43a92c65_0_42"/>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Firewalls</a:t>
            </a:r>
            <a:endParaRPr/>
          </a:p>
        </p:txBody>
      </p:sp>
      <p:sp>
        <p:nvSpPr>
          <p:cNvPr id="134" name="Google Shape;134;gac43a92c65_0_42"/>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Contexto</a:t>
            </a:r>
            <a:endParaRPr sz="1600">
              <a:highlight>
                <a:srgbClr val="FFFFFF"/>
              </a:highlight>
            </a:endParaRPr>
          </a:p>
          <a:p>
            <a:pPr indent="0" lvl="0" marL="457200" rtl="0" algn="just">
              <a:lnSpc>
                <a:spcPct val="115000"/>
              </a:lnSpc>
              <a:spcBef>
                <a:spcPts val="500"/>
              </a:spcBef>
              <a:spcAft>
                <a:spcPts val="0"/>
              </a:spcAft>
              <a:buNone/>
            </a:pPr>
            <a:r>
              <a:t/>
            </a:r>
            <a:endParaRPr sz="1600">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Vimos que podemos aplicar diversos tipos de filtros de pacotes utilizando firewalls, porém, para computadores pessoais, normalmente não é necessário o uso de regras muito complexas, sendo que as interfaces padrões de firewall nativa já são o suficiente.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Porém, ao lidar com </a:t>
            </a:r>
            <a:r>
              <a:rPr b="1" lang="pt-BR" sz="1600">
                <a:solidFill>
                  <a:srgbClr val="5C687C"/>
                </a:solidFill>
                <a:highlight>
                  <a:srgbClr val="FFFFFF"/>
                </a:highlight>
              </a:rPr>
              <a:t>servidores</a:t>
            </a:r>
            <a:r>
              <a:rPr lang="pt-BR" sz="1600">
                <a:solidFill>
                  <a:srgbClr val="5C687C"/>
                </a:solidFill>
                <a:highlight>
                  <a:srgbClr val="FFFFFF"/>
                </a:highlight>
              </a:rPr>
              <a:t>, esse cenário muda, pois tratam-se de máquinas muito mais expostas e que requerem uma atenção maior. Durante essa aula iremos abordar </a:t>
            </a:r>
            <a:r>
              <a:rPr b="1" lang="pt-BR" sz="1600">
                <a:solidFill>
                  <a:srgbClr val="5C687C"/>
                </a:solidFill>
                <a:highlight>
                  <a:srgbClr val="FFFFFF"/>
                </a:highlight>
              </a:rPr>
              <a:t>o uso do firewall padrão do Linux</a:t>
            </a:r>
            <a:r>
              <a:rPr lang="pt-BR" sz="1600">
                <a:solidFill>
                  <a:srgbClr val="5C687C"/>
                </a:solidFill>
                <a:highlight>
                  <a:srgbClr val="FFFFFF"/>
                </a:highlight>
              </a:rPr>
              <a:t>. </a:t>
            </a:r>
            <a:r>
              <a:rPr lang="pt-BR" sz="1600" u="sng">
                <a:solidFill>
                  <a:srgbClr val="5C687C"/>
                </a:solidFill>
                <a:highlight>
                  <a:srgbClr val="FFFFFF"/>
                </a:highlight>
              </a:rPr>
              <a:t>Provavelmente, vocês precisarão lidar com esse tipo de ambiente no dia-a-dia, por exemplo, para liberar o tráfego em uma porta em um servidor, para tornar sua aplicação disponível.</a:t>
            </a:r>
            <a:endParaRPr sz="1600" u="sng">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ac43a92c65_0_114"/>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Firewalls</a:t>
            </a:r>
            <a:endParaRPr/>
          </a:p>
        </p:txBody>
      </p:sp>
      <p:sp>
        <p:nvSpPr>
          <p:cNvPr id="140" name="Google Shape;140;gac43a92c65_0_114"/>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Ping e Traceroute</a:t>
            </a:r>
            <a:endParaRPr sz="1600">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Antes de iniciar a nossa prática, vamos ver dois comandos bastante populares, o </a:t>
            </a:r>
            <a:r>
              <a:rPr b="1" lang="pt-BR" sz="1600">
                <a:solidFill>
                  <a:srgbClr val="5C687C"/>
                </a:solidFill>
              </a:rPr>
              <a:t>Ping</a:t>
            </a:r>
            <a:r>
              <a:rPr lang="pt-BR" sz="1600">
                <a:solidFill>
                  <a:srgbClr val="5C687C"/>
                </a:solidFill>
                <a:highlight>
                  <a:srgbClr val="FFFFFF"/>
                </a:highlight>
              </a:rPr>
              <a:t> e o </a:t>
            </a:r>
            <a:r>
              <a:rPr b="1" lang="pt-BR" sz="1600">
                <a:solidFill>
                  <a:srgbClr val="5C687C"/>
                </a:solidFill>
              </a:rPr>
              <a:t>Traceroute</a:t>
            </a:r>
            <a:r>
              <a:rPr lang="pt-BR" sz="1600">
                <a:solidFill>
                  <a:srgbClr val="5C687C"/>
                </a:solidFill>
                <a:highlight>
                  <a:srgbClr val="FFFFFF"/>
                </a:highlight>
              </a:rPr>
              <a:t>.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Esses comandos rodam tanto no </a:t>
            </a:r>
            <a:r>
              <a:rPr i="1" lang="pt-BR" sz="1600">
                <a:solidFill>
                  <a:srgbClr val="5C687C"/>
                </a:solidFill>
                <a:highlight>
                  <a:srgbClr val="FFFFFF"/>
                </a:highlight>
              </a:rPr>
              <a:t>Linux</a:t>
            </a:r>
            <a:r>
              <a:rPr lang="pt-BR" sz="1600">
                <a:solidFill>
                  <a:srgbClr val="5C687C"/>
                </a:solidFill>
                <a:highlight>
                  <a:srgbClr val="FFFFFF"/>
                </a:highlight>
              </a:rPr>
              <a:t> quanto no </a:t>
            </a:r>
            <a:r>
              <a:rPr i="1" lang="pt-BR" sz="1600">
                <a:solidFill>
                  <a:srgbClr val="5C687C"/>
                </a:solidFill>
                <a:highlight>
                  <a:srgbClr val="FFFFFF"/>
                </a:highlight>
              </a:rPr>
              <a:t>MacOS</a:t>
            </a:r>
            <a:r>
              <a:rPr lang="pt-BR" sz="1600">
                <a:solidFill>
                  <a:srgbClr val="5C687C"/>
                </a:solidFill>
                <a:highlight>
                  <a:srgbClr val="FFFFFF"/>
                </a:highlight>
              </a:rPr>
              <a:t>.</a:t>
            </a:r>
            <a:endParaRPr sz="1600" u="sng">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ac43a92c65_0_172"/>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Firewalls</a:t>
            </a:r>
            <a:endParaRPr/>
          </a:p>
        </p:txBody>
      </p:sp>
      <p:sp>
        <p:nvSpPr>
          <p:cNvPr id="146" name="Google Shape;146;gac43a92c65_0_172"/>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Ping</a:t>
            </a:r>
            <a:endParaRPr sz="1600">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O primeiro é o </a:t>
            </a:r>
            <a:r>
              <a:rPr b="1" lang="pt-BR" sz="1600">
                <a:solidFill>
                  <a:srgbClr val="5C687C"/>
                </a:solidFill>
                <a:highlight>
                  <a:srgbClr val="FFFFFF"/>
                </a:highlight>
              </a:rPr>
              <a:t>ping</a:t>
            </a:r>
            <a:r>
              <a:rPr lang="pt-BR" sz="1600">
                <a:solidFill>
                  <a:srgbClr val="5C687C"/>
                </a:solidFill>
                <a:highlight>
                  <a:srgbClr val="FFFFFF"/>
                </a:highlight>
              </a:rPr>
              <a:t> (</a:t>
            </a:r>
            <a:r>
              <a:rPr i="1" lang="pt-BR" sz="1600">
                <a:solidFill>
                  <a:srgbClr val="5C687C"/>
                </a:solidFill>
                <a:highlight>
                  <a:srgbClr val="FFFFFF"/>
                </a:highlight>
              </a:rPr>
              <a:t>Packet InterNet Grouper</a:t>
            </a:r>
            <a:r>
              <a:rPr lang="pt-BR" sz="1600">
                <a:solidFill>
                  <a:srgbClr val="5C687C"/>
                </a:solidFill>
                <a:highlight>
                  <a:srgbClr val="FFFFFF"/>
                </a:highlight>
              </a:rPr>
              <a:t>), esse comando é utilizado para </a:t>
            </a:r>
            <a:r>
              <a:rPr lang="pt-BR" sz="1600" u="sng">
                <a:solidFill>
                  <a:srgbClr val="5C687C"/>
                </a:solidFill>
                <a:highlight>
                  <a:srgbClr val="FFFFFF"/>
                </a:highlight>
              </a:rPr>
              <a:t>medir o tempo de resposta da conexão do computador com outros dispositivos da rede local ou internet</a:t>
            </a:r>
            <a:r>
              <a:rPr lang="pt-BR" sz="1600">
                <a:solidFill>
                  <a:srgbClr val="5C687C"/>
                </a:solidFill>
                <a:highlight>
                  <a:srgbClr val="FFFFFF"/>
                </a:highlight>
              </a:rPr>
              <a:t>, assim como se o outro dispositivo está acessível ou não.</a:t>
            </a:r>
            <a:br>
              <a:rPr lang="pt-BR" sz="1600">
                <a:solidFill>
                  <a:srgbClr val="5C687C"/>
                </a:solidFill>
                <a:highlight>
                  <a:srgbClr val="FFFFFF"/>
                </a:highlight>
              </a:rPr>
            </a:br>
            <a:br>
              <a:rPr lang="pt-BR" sz="1600">
                <a:solidFill>
                  <a:srgbClr val="5C687C"/>
                </a:solidFill>
                <a:highlight>
                  <a:srgbClr val="FFFFFF"/>
                </a:highlight>
              </a:rPr>
            </a:br>
            <a:r>
              <a:rPr lang="pt-BR" sz="1600">
                <a:solidFill>
                  <a:srgbClr val="5C687C"/>
                </a:solidFill>
                <a:highlight>
                  <a:srgbClr val="FFFFFF"/>
                </a:highlight>
              </a:rPr>
              <a:t>O comando ping utiliza um protocolo próprio também, o </a:t>
            </a:r>
            <a:r>
              <a:rPr b="1" lang="pt-BR" sz="1600">
                <a:solidFill>
                  <a:srgbClr val="5C687C"/>
                </a:solidFill>
                <a:highlight>
                  <a:srgbClr val="FFFFFF"/>
                </a:highlight>
              </a:rPr>
              <a:t>ICMP</a:t>
            </a:r>
            <a:r>
              <a:rPr lang="pt-BR" sz="1600">
                <a:solidFill>
                  <a:srgbClr val="5C687C"/>
                </a:solidFill>
                <a:highlight>
                  <a:srgbClr val="FFFFFF"/>
                </a:highlight>
              </a:rPr>
              <a:t> - </a:t>
            </a:r>
            <a:r>
              <a:rPr b="1" lang="pt-BR" sz="1600">
                <a:solidFill>
                  <a:srgbClr val="5C687C"/>
                </a:solidFill>
                <a:highlight>
                  <a:srgbClr val="FFFFFF"/>
                </a:highlight>
              </a:rPr>
              <a:t>Protocolo de mensagens de controle de rede</a:t>
            </a:r>
            <a:r>
              <a:rPr lang="pt-BR" sz="1600">
                <a:solidFill>
                  <a:srgbClr val="5C687C"/>
                </a:solidFill>
                <a:highlight>
                  <a:srgbClr val="FFFFFF"/>
                </a:highlight>
              </a:rPr>
              <a:t>, enviando pequenos pacotes de dados e calculando o tempo que demora para a outra parte responder. Esse delay da resposta é denominado </a:t>
            </a:r>
            <a:r>
              <a:rPr b="1" lang="pt-BR" sz="1600">
                <a:solidFill>
                  <a:srgbClr val="5C687C"/>
                </a:solidFill>
                <a:highlight>
                  <a:srgbClr val="FFFFFF"/>
                </a:highlight>
              </a:rPr>
              <a:t>latência</a:t>
            </a:r>
            <a:r>
              <a:rPr lang="pt-BR" sz="1600">
                <a:solidFill>
                  <a:srgbClr val="5C687C"/>
                </a:solidFill>
                <a:highlight>
                  <a:srgbClr val="FFFFFF"/>
                </a:highlight>
              </a:rPr>
              <a:t> e, quanto menor o tempo/latência, melhor (as pessoas que jogam online sabem a importância disso).</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gac43a92c65_0_178"/>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Firewalls</a:t>
            </a:r>
            <a:endParaRPr/>
          </a:p>
        </p:txBody>
      </p:sp>
      <p:sp>
        <p:nvSpPr>
          <p:cNvPr id="152" name="Google Shape;152;gac43a92c65_0_178"/>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Ping</a:t>
            </a:r>
            <a:endParaRPr sz="1600">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O ping pode ser útil para diagnosticar problemas de redes em computadores pessoais ou em servidores, por exemplo, se quisermos saber se um computador tem acesso a outro, podemos disparar esse comando contra o outro e ver se há resposta. </a:t>
            </a:r>
            <a:br>
              <a:rPr lang="pt-BR" sz="1600">
                <a:solidFill>
                  <a:srgbClr val="5C687C"/>
                </a:solidFill>
                <a:highlight>
                  <a:srgbClr val="FFFFFF"/>
                </a:highlight>
              </a:rPr>
            </a:br>
            <a:br>
              <a:rPr lang="pt-BR" sz="1600">
                <a:solidFill>
                  <a:srgbClr val="5C687C"/>
                </a:solidFill>
                <a:highlight>
                  <a:srgbClr val="FFFFFF"/>
                </a:highlight>
              </a:rPr>
            </a:br>
            <a:r>
              <a:rPr lang="pt-BR" sz="1600">
                <a:solidFill>
                  <a:srgbClr val="5C687C"/>
                </a:solidFill>
                <a:highlight>
                  <a:srgbClr val="FFFFFF"/>
                </a:highlight>
              </a:rPr>
              <a:t>Podemos comparar o comando como um jogo de "ping e pong", onde ao bater a bola de um lado, o ping, a bola realiza o trajeto até o outro lado, onde é rebatida e, então, temos sua resposta, o "pong".</a:t>
            </a:r>
            <a:br>
              <a:rPr lang="pt-BR" sz="1600">
                <a:solidFill>
                  <a:srgbClr val="5C687C"/>
                </a:solidFill>
                <a:highlight>
                  <a:srgbClr val="FFFFFF"/>
                </a:highlight>
              </a:rPr>
            </a:br>
            <a:br>
              <a:rPr lang="pt-BR" sz="1600">
                <a:solidFill>
                  <a:srgbClr val="5C687C"/>
                </a:solidFill>
                <a:highlight>
                  <a:srgbClr val="FFFFFF"/>
                </a:highlight>
              </a:rPr>
            </a:br>
            <a:r>
              <a:rPr lang="pt-BR" sz="1600">
                <a:solidFill>
                  <a:srgbClr val="5C687C"/>
                </a:solidFill>
                <a:highlight>
                  <a:srgbClr val="FFFFFF"/>
                </a:highlight>
              </a:rPr>
              <a:t>A maioria dos sistemas operacionais já possuem o comando instalado, para instalá-lo, basta executá-lo, rode o comando: </a:t>
            </a:r>
            <a:r>
              <a:rPr b="1" lang="pt-BR" sz="1600">
                <a:solidFill>
                  <a:srgbClr val="5C687C"/>
                </a:solidFill>
                <a:highlight>
                  <a:srgbClr val="FFFFFF"/>
                </a:highlight>
              </a:rPr>
              <a:t>ping + o endereço do alvo</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gac43a92c65_0_184"/>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Firewalls</a:t>
            </a:r>
            <a:endParaRPr/>
          </a:p>
        </p:txBody>
      </p:sp>
      <p:sp>
        <p:nvSpPr>
          <p:cNvPr id="158" name="Google Shape;158;gac43a92c65_0_184"/>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Ping</a:t>
            </a:r>
            <a:endParaRPr sz="1600">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b="1" lang="pt-BR" sz="1600">
                <a:solidFill>
                  <a:srgbClr val="5C687C"/>
                </a:solidFill>
              </a:rPr>
              <a:t>$ ping google.com</a:t>
            </a:r>
            <a:endParaRPr b="1" sz="1600">
              <a:solidFill>
                <a:srgbClr val="5C687C"/>
              </a:solidFill>
            </a:endParaRPr>
          </a:p>
          <a:p>
            <a:pPr indent="0" lvl="0" marL="457200" rtl="0" algn="just">
              <a:lnSpc>
                <a:spcPct val="115000"/>
              </a:lnSpc>
              <a:spcBef>
                <a:spcPts val="500"/>
              </a:spcBef>
              <a:spcAft>
                <a:spcPts val="0"/>
              </a:spcAft>
              <a:buNone/>
            </a:pPr>
            <a:br>
              <a:rPr lang="pt-BR" sz="1600">
                <a:solidFill>
                  <a:srgbClr val="5C687C"/>
                </a:solidFill>
                <a:highlight>
                  <a:srgbClr val="FFFFFF"/>
                </a:highlight>
              </a:rPr>
            </a:br>
            <a:r>
              <a:rPr lang="pt-BR" sz="1600">
                <a:solidFill>
                  <a:srgbClr val="5C687C"/>
                </a:solidFill>
                <a:highlight>
                  <a:srgbClr val="FFFFFF"/>
                </a:highlight>
              </a:rPr>
              <a:t>No resultado do comando, a primeira coisa legal que podemos ver é o IP correspondente àquele </a:t>
            </a:r>
            <a:r>
              <a:rPr b="1" i="1" lang="pt-BR" sz="1600">
                <a:solidFill>
                  <a:srgbClr val="5C687C"/>
                </a:solidFill>
                <a:highlight>
                  <a:srgbClr val="FFFFFF"/>
                </a:highlight>
              </a:rPr>
              <a:t>DNS</a:t>
            </a:r>
            <a:r>
              <a:rPr lang="pt-BR" sz="1600">
                <a:solidFill>
                  <a:srgbClr val="5C687C"/>
                </a:solidFill>
                <a:highlight>
                  <a:srgbClr val="FFFFFF"/>
                </a:highlight>
              </a:rPr>
              <a:t>.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Para localizar o alvo na rede o comando precisa que o </a:t>
            </a:r>
            <a:r>
              <a:rPr b="1" i="1" lang="pt-BR" sz="1600">
                <a:solidFill>
                  <a:srgbClr val="5C687C"/>
                </a:solidFill>
                <a:highlight>
                  <a:srgbClr val="FFFFFF"/>
                </a:highlight>
              </a:rPr>
              <a:t>Domain Name</a:t>
            </a:r>
            <a:r>
              <a:rPr lang="pt-BR" sz="1600">
                <a:solidFill>
                  <a:srgbClr val="5C687C"/>
                </a:solidFill>
                <a:highlight>
                  <a:srgbClr val="FFFFFF"/>
                </a:highlight>
              </a:rPr>
              <a:t> seja resolvido, ou seja, ele precisa traduzir aquele endereço para o seu endereço IP. Na resposta do comando também é indicado o tempo de resposta em milissegundos e se houve ou não perda de pacotes no caminho.</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ac43a92c65_0_192"/>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Firewalls</a:t>
            </a:r>
            <a:endParaRPr/>
          </a:p>
        </p:txBody>
      </p:sp>
      <p:sp>
        <p:nvSpPr>
          <p:cNvPr id="164" name="Google Shape;164;gac43a92c65_0_192"/>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Ping</a:t>
            </a:r>
            <a:endParaRPr sz="1600">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b="1" lang="pt-BR" sz="1600">
                <a:solidFill>
                  <a:srgbClr val="5C687C"/>
                </a:solidFill>
              </a:rPr>
              <a:t>$ ping google.com</a:t>
            </a:r>
            <a:endParaRPr b="1" sz="1600">
              <a:solidFill>
                <a:srgbClr val="5C687C"/>
              </a:solidFill>
            </a:endParaRPr>
          </a:p>
          <a:p>
            <a:pPr indent="0" lvl="0" marL="457200" rtl="0" algn="just">
              <a:lnSpc>
                <a:spcPct val="115000"/>
              </a:lnSpc>
              <a:spcBef>
                <a:spcPts val="500"/>
              </a:spcBef>
              <a:spcAft>
                <a:spcPts val="0"/>
              </a:spcAft>
              <a:buNone/>
            </a:pPr>
            <a:br>
              <a:rPr lang="pt-BR" sz="1600">
                <a:solidFill>
                  <a:srgbClr val="5C687C"/>
                </a:solidFill>
                <a:highlight>
                  <a:srgbClr val="FFFFFF"/>
                </a:highlight>
              </a:rPr>
            </a:br>
            <a:r>
              <a:rPr lang="pt-BR" sz="1600">
                <a:solidFill>
                  <a:srgbClr val="5C687C"/>
                </a:solidFill>
                <a:highlight>
                  <a:srgbClr val="FFFFFF"/>
                </a:highlight>
              </a:rPr>
              <a:t>O parâmetro </a:t>
            </a:r>
            <a:r>
              <a:rPr b="1" lang="pt-BR" sz="1600">
                <a:solidFill>
                  <a:srgbClr val="5C687C"/>
                </a:solidFill>
                <a:highlight>
                  <a:srgbClr val="FFFFFF"/>
                </a:highlight>
              </a:rPr>
              <a:t>-c</a:t>
            </a:r>
            <a:r>
              <a:rPr lang="pt-BR" sz="1600">
                <a:solidFill>
                  <a:srgbClr val="5C687C"/>
                </a:solidFill>
                <a:highlight>
                  <a:srgbClr val="FFFFFF"/>
                </a:highlight>
              </a:rPr>
              <a:t> define quantos pacotes queremos enviar, por exemplo:</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304800" lvl="0" marL="152400" marR="152400" rtl="0" algn="l">
              <a:lnSpc>
                <a:spcPct val="145000"/>
              </a:lnSpc>
              <a:spcBef>
                <a:spcPts val="0"/>
              </a:spcBef>
              <a:spcAft>
                <a:spcPts val="0"/>
              </a:spcAft>
              <a:buSzPts val="1100"/>
              <a:buNone/>
            </a:pPr>
            <a:r>
              <a:rPr b="1" lang="pt-BR" sz="1600">
                <a:solidFill>
                  <a:srgbClr val="5C687C"/>
                </a:solidFill>
              </a:rPr>
              <a:t>$ ping -c 4 google.com</a:t>
            </a:r>
            <a:endParaRPr b="1" sz="1600">
              <a:solidFill>
                <a:srgbClr val="5C687C"/>
              </a:solidFill>
            </a:endParaRPr>
          </a:p>
          <a:p>
            <a:pPr indent="304800" lvl="0" marL="152400" marR="152400" rtl="0" algn="l">
              <a:lnSpc>
                <a:spcPct val="145000"/>
              </a:lnSpc>
              <a:spcBef>
                <a:spcPts val="0"/>
              </a:spcBef>
              <a:spcAft>
                <a:spcPts val="0"/>
              </a:spcAft>
              <a:buSzPts val="1100"/>
              <a:buNone/>
            </a:pPr>
            <a:r>
              <a:t/>
            </a:r>
            <a:endParaRPr sz="1600">
              <a:solidFill>
                <a:srgbClr val="5C687C"/>
              </a:solidFill>
            </a:endParaRPr>
          </a:p>
          <a:p>
            <a:pPr indent="304800" lvl="0" marL="152400" marR="152400" rtl="0" algn="l">
              <a:lnSpc>
                <a:spcPct val="145000"/>
              </a:lnSpc>
              <a:spcBef>
                <a:spcPts val="0"/>
              </a:spcBef>
              <a:spcAft>
                <a:spcPts val="0"/>
              </a:spcAft>
              <a:buClr>
                <a:schemeClr val="dk1"/>
              </a:buClr>
              <a:buSzPts val="1100"/>
              <a:buFont typeface="Arial"/>
              <a:buNone/>
            </a:pPr>
            <a:r>
              <a:rPr lang="pt-BR" sz="1600">
                <a:solidFill>
                  <a:srgbClr val="5C687C"/>
                </a:solidFill>
                <a:highlight>
                  <a:srgbClr val="FFFFFF"/>
                </a:highlight>
              </a:rPr>
              <a:t>Assim enviaremos 4 pacotes e, então, nos é mostrado o resumo desses envios.</a:t>
            </a:r>
            <a:endParaRPr sz="1600">
              <a:solidFill>
                <a:srgbClr val="5C687C"/>
              </a:solidFill>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ac43a92c65_0_199"/>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Firewalls</a:t>
            </a:r>
            <a:endParaRPr/>
          </a:p>
        </p:txBody>
      </p:sp>
      <p:sp>
        <p:nvSpPr>
          <p:cNvPr id="170" name="Google Shape;170;gac43a92c65_0_199"/>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Traceroute</a:t>
            </a:r>
            <a:endParaRPr sz="1600">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spcBef>
                <a:spcPts val="0"/>
              </a:spcBef>
              <a:spcAft>
                <a:spcPts val="0"/>
              </a:spcAft>
              <a:buClr>
                <a:schemeClr val="dk1"/>
              </a:buClr>
              <a:buSzPts val="1100"/>
              <a:buFont typeface="Arial"/>
              <a:buNone/>
            </a:pPr>
            <a:r>
              <a:rPr lang="pt-BR" sz="1600">
                <a:solidFill>
                  <a:srgbClr val="5C687C"/>
                </a:solidFill>
                <a:highlight>
                  <a:srgbClr val="FFFFFF"/>
                </a:highlight>
              </a:rPr>
              <a:t>Outra ferramenta interessante é o </a:t>
            </a:r>
            <a:r>
              <a:rPr b="1" lang="pt-BR" sz="1600">
                <a:solidFill>
                  <a:srgbClr val="5C687C"/>
                </a:solidFill>
                <a:highlight>
                  <a:srgbClr val="FFFFFF"/>
                </a:highlight>
              </a:rPr>
              <a:t>traceroute</a:t>
            </a:r>
            <a:r>
              <a:rPr lang="pt-BR" sz="1600">
                <a:solidFill>
                  <a:srgbClr val="5C687C"/>
                </a:solidFill>
                <a:highlight>
                  <a:srgbClr val="FFFFFF"/>
                </a:highlight>
              </a:rPr>
              <a:t>. </a:t>
            </a:r>
            <a:br>
              <a:rPr lang="pt-BR" sz="1600">
                <a:solidFill>
                  <a:srgbClr val="5C687C"/>
                </a:solidFill>
                <a:highlight>
                  <a:srgbClr val="FFFFFF"/>
                </a:highlight>
              </a:rPr>
            </a:br>
            <a:br>
              <a:rPr lang="pt-BR" sz="1600">
                <a:solidFill>
                  <a:srgbClr val="5C687C"/>
                </a:solidFill>
                <a:highlight>
                  <a:srgbClr val="FFFFFF"/>
                </a:highlight>
              </a:rPr>
            </a:br>
            <a:r>
              <a:rPr lang="pt-BR" sz="1600">
                <a:solidFill>
                  <a:srgbClr val="5C687C"/>
                </a:solidFill>
                <a:highlight>
                  <a:srgbClr val="FFFFFF"/>
                </a:highlight>
              </a:rPr>
              <a:t>O traceroute é uma ferramenta que permite descobrir o caminho feito pelos pacotes desde a sua origem até o seu destino. </a:t>
            </a:r>
            <a:br>
              <a:rPr lang="pt-BR" sz="1600">
                <a:solidFill>
                  <a:srgbClr val="5C687C"/>
                </a:solidFill>
                <a:highlight>
                  <a:srgbClr val="FFFFFF"/>
                </a:highlight>
              </a:rPr>
            </a:br>
            <a:br>
              <a:rPr lang="pt-BR" sz="1600">
                <a:solidFill>
                  <a:srgbClr val="5C687C"/>
                </a:solidFill>
                <a:highlight>
                  <a:srgbClr val="FFFFFF"/>
                </a:highlight>
              </a:rPr>
            </a:br>
            <a:r>
              <a:rPr lang="pt-BR" sz="1600">
                <a:solidFill>
                  <a:srgbClr val="5C687C"/>
                </a:solidFill>
                <a:highlight>
                  <a:srgbClr val="FFFFFF"/>
                </a:highlight>
              </a:rPr>
              <a:t>Ele é utilizado para </a:t>
            </a:r>
            <a:r>
              <a:rPr b="1" lang="pt-BR" sz="1600">
                <a:solidFill>
                  <a:srgbClr val="5C687C"/>
                </a:solidFill>
                <a:highlight>
                  <a:srgbClr val="FFFFFF"/>
                </a:highlight>
              </a:rPr>
              <a:t>testes, medidas e gerenciamento de rede</a:t>
            </a:r>
            <a:r>
              <a:rPr lang="pt-BR" sz="1600">
                <a:solidFill>
                  <a:srgbClr val="5C687C"/>
                </a:solidFill>
                <a:highlight>
                  <a:srgbClr val="FFFFFF"/>
                </a:highlight>
              </a:rPr>
              <a:t>. Com ele é possível detectar falhas no caminho de um pacote e identificar onde está acontecendo a falha, por exemplo, </a:t>
            </a:r>
            <a:r>
              <a:rPr b="1" lang="pt-BR" sz="1600">
                <a:solidFill>
                  <a:srgbClr val="5C687C"/>
                </a:solidFill>
                <a:highlight>
                  <a:srgbClr val="FFFFFF"/>
                </a:highlight>
              </a:rPr>
              <a:t>se é um roteador da nossa rede ou outro dispositivo</a:t>
            </a:r>
            <a:r>
              <a:rPr lang="pt-BR" sz="1600">
                <a:solidFill>
                  <a:srgbClr val="5C687C"/>
                </a:solidFill>
                <a:highlight>
                  <a:srgbClr val="FFFFFF"/>
                </a:highlight>
              </a:rPr>
              <a:t>.</a:t>
            </a:r>
            <a:endParaRPr sz="1600">
              <a:solidFill>
                <a:srgbClr val="5C687C"/>
              </a:solidFill>
              <a:highlight>
                <a:srgbClr val="FFFFFF"/>
              </a:highlight>
            </a:endParaRPr>
          </a:p>
          <a:p>
            <a:pPr indent="0" lvl="0" marL="0" rtl="0" algn="l">
              <a:spcBef>
                <a:spcPts val="120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a:p>
            <a:pPr indent="0" lvl="0" marL="457200" rtl="0" algn="just">
              <a:lnSpc>
                <a:spcPct val="115000"/>
              </a:lnSpc>
              <a:spcBef>
                <a:spcPts val="500"/>
              </a:spcBef>
              <a:spcAft>
                <a:spcPts val="0"/>
              </a:spcAft>
              <a:buNone/>
            </a:pPr>
            <a:r>
              <a:t/>
            </a:r>
            <a:endParaRPr b="1" sz="1600">
              <a:solidFill>
                <a:srgbClr val="5C687C"/>
              </a:solidFill>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gac43a92c65_0_205"/>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Firewalls</a:t>
            </a:r>
            <a:endParaRPr/>
          </a:p>
        </p:txBody>
      </p:sp>
      <p:sp>
        <p:nvSpPr>
          <p:cNvPr id="176" name="Google Shape;176;gac43a92c65_0_205"/>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Traceroute</a:t>
            </a:r>
            <a:endParaRPr sz="1600">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spcBef>
                <a:spcPts val="0"/>
              </a:spcBef>
              <a:spcAft>
                <a:spcPts val="0"/>
              </a:spcAft>
              <a:buNone/>
            </a:pPr>
            <a:r>
              <a:rPr lang="pt-BR" sz="1600">
                <a:solidFill>
                  <a:srgbClr val="5C687C"/>
                </a:solidFill>
                <a:highlight>
                  <a:srgbClr val="FFFFFF"/>
                </a:highlight>
              </a:rPr>
              <a:t>Para executá-lo é bem simples também:</a:t>
            </a:r>
            <a:endParaRPr sz="1600">
              <a:solidFill>
                <a:srgbClr val="5C687C"/>
              </a:solidFill>
              <a:highlight>
                <a:srgbClr val="FFFFFF"/>
              </a:highlight>
            </a:endParaRPr>
          </a:p>
          <a:p>
            <a:pPr indent="304800" lvl="0" marL="152400" marR="152400" rtl="0" algn="just">
              <a:lnSpc>
                <a:spcPct val="145000"/>
              </a:lnSpc>
              <a:spcBef>
                <a:spcPts val="1200"/>
              </a:spcBef>
              <a:spcAft>
                <a:spcPts val="0"/>
              </a:spcAft>
              <a:buNone/>
            </a:pPr>
            <a:r>
              <a:rPr b="1" lang="pt-BR" sz="1600">
                <a:solidFill>
                  <a:srgbClr val="5C687C"/>
                </a:solidFill>
              </a:rPr>
              <a:t>$ traceroute google.com</a:t>
            </a:r>
            <a:endParaRPr b="1" sz="1600">
              <a:solidFill>
                <a:srgbClr val="5C687C"/>
              </a:solidFill>
            </a:endParaRPr>
          </a:p>
          <a:p>
            <a:pPr indent="0" lvl="0" marL="457200" rtl="0" algn="just">
              <a:spcBef>
                <a:spcPts val="0"/>
              </a:spcBef>
              <a:spcAft>
                <a:spcPts val="0"/>
              </a:spcAft>
              <a:buNone/>
            </a:pPr>
            <a:r>
              <a:t/>
            </a:r>
            <a:endParaRPr sz="1600">
              <a:solidFill>
                <a:srgbClr val="5C687C"/>
              </a:solidFill>
              <a:highlight>
                <a:srgbClr val="FFFFFF"/>
              </a:highlight>
            </a:endParaRPr>
          </a:p>
          <a:p>
            <a:pPr indent="0" lvl="0" marL="457200" rtl="0" algn="just">
              <a:spcBef>
                <a:spcPts val="1200"/>
              </a:spcBef>
              <a:spcAft>
                <a:spcPts val="0"/>
              </a:spcAft>
              <a:buNone/>
            </a:pPr>
            <a:r>
              <a:rPr lang="pt-BR" sz="1600">
                <a:solidFill>
                  <a:srgbClr val="5C687C"/>
                </a:solidFill>
                <a:highlight>
                  <a:srgbClr val="FFFFFF"/>
                </a:highlight>
              </a:rPr>
              <a:t>Vamos relembrar os conceitos da aula passada e perceber como os nossos pacotes trafegam por diversos dispositivos para chegar até seu destino, relembrando o conceito de redes de computadores. Cada endereço IP é um dispositivo por onde um pacote passou e essa rota é diferente dependendo de onde ele será executado, executem vocês também e vejam a saída do comando.</a:t>
            </a:r>
            <a:endParaRPr sz="1600">
              <a:solidFill>
                <a:srgbClr val="5C687C"/>
              </a:solidFill>
            </a:endParaRPr>
          </a:p>
          <a:p>
            <a:pPr indent="0" lvl="0" marL="457200" rtl="0" algn="just">
              <a:spcBef>
                <a:spcPts val="0"/>
              </a:spcBef>
              <a:spcAft>
                <a:spcPts val="0"/>
              </a:spcAft>
              <a:buNone/>
            </a:pPr>
            <a:r>
              <a:t/>
            </a:r>
            <a:endParaRPr sz="1600">
              <a:solidFill>
                <a:srgbClr val="5C687C"/>
              </a:solidFill>
              <a:highlight>
                <a:srgbClr val="FFFFFF"/>
              </a:highlight>
            </a:endParaRPr>
          </a:p>
          <a:p>
            <a:pPr indent="0" lvl="0" marL="0" rtl="0" algn="l">
              <a:spcBef>
                <a:spcPts val="1200"/>
              </a:spcBef>
              <a:spcAft>
                <a:spcPts val="0"/>
              </a:spcAft>
              <a:buNone/>
            </a:pPr>
            <a:r>
              <a:t/>
            </a:r>
            <a:endParaRPr sz="1100">
              <a:solidFill>
                <a:schemeClr val="dk1"/>
              </a:solidFill>
              <a:latin typeface="Arial"/>
              <a:ea typeface="Arial"/>
              <a:cs typeface="Arial"/>
              <a:sym typeface="Arial"/>
            </a:endParaRPr>
          </a:p>
          <a:p>
            <a:pPr indent="0" lvl="0" marL="457200" rtl="0" algn="just">
              <a:lnSpc>
                <a:spcPct val="115000"/>
              </a:lnSpc>
              <a:spcBef>
                <a:spcPts val="500"/>
              </a:spcBef>
              <a:spcAft>
                <a:spcPts val="0"/>
              </a:spcAft>
              <a:buNone/>
            </a:pPr>
            <a:r>
              <a:t/>
            </a:r>
            <a:endParaRPr b="1" sz="1600">
              <a:solidFill>
                <a:srgbClr val="5C687C"/>
              </a:solidFill>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ac43a92c65_0_213"/>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Firewalls</a:t>
            </a:r>
            <a:endParaRPr/>
          </a:p>
        </p:txBody>
      </p:sp>
      <p:sp>
        <p:nvSpPr>
          <p:cNvPr id="182" name="Google Shape;182;gac43a92c65_0_213"/>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Traceroute</a:t>
            </a:r>
            <a:endParaRPr sz="1600">
              <a:highlight>
                <a:srgbClr val="FFFFFF"/>
              </a:highlight>
            </a:endParaRPr>
          </a:p>
          <a:p>
            <a:pPr indent="0" lvl="0" marL="457200" rtl="0" algn="just">
              <a:lnSpc>
                <a:spcPct val="115000"/>
              </a:lnSpc>
              <a:spcBef>
                <a:spcPts val="500"/>
              </a:spcBef>
              <a:spcAft>
                <a:spcPts val="0"/>
              </a:spcAft>
              <a:buNone/>
            </a:pPr>
            <a:r>
              <a:t/>
            </a:r>
            <a:endParaRPr sz="1800">
              <a:solidFill>
                <a:srgbClr val="5C687C"/>
              </a:solidFill>
              <a:highlight>
                <a:srgbClr val="FFFFFF"/>
              </a:highlight>
            </a:endParaRPr>
          </a:p>
          <a:p>
            <a:pPr indent="0" lvl="0" marL="457200" rtl="0" algn="just">
              <a:spcBef>
                <a:spcPts val="0"/>
              </a:spcBef>
              <a:spcAft>
                <a:spcPts val="0"/>
              </a:spcAft>
              <a:buNone/>
            </a:pPr>
            <a:r>
              <a:rPr lang="pt-BR" sz="1600">
                <a:solidFill>
                  <a:srgbClr val="5C687C"/>
                </a:solidFill>
                <a:highlight>
                  <a:srgbClr val="FFFFFF"/>
                </a:highlight>
              </a:rPr>
              <a:t>Outro conceito importante para relembrarmos é o de um endereço de IP interno e externo, ou válido. </a:t>
            </a:r>
            <a:br>
              <a:rPr lang="pt-BR" sz="1600">
                <a:solidFill>
                  <a:srgbClr val="5C687C"/>
                </a:solidFill>
                <a:highlight>
                  <a:srgbClr val="FFFFFF"/>
                </a:highlight>
              </a:rPr>
            </a:br>
            <a:br>
              <a:rPr lang="pt-BR" sz="1600">
                <a:solidFill>
                  <a:srgbClr val="5C687C"/>
                </a:solidFill>
                <a:highlight>
                  <a:srgbClr val="FFFFFF"/>
                </a:highlight>
              </a:rPr>
            </a:br>
            <a:r>
              <a:rPr lang="pt-BR" sz="1600">
                <a:solidFill>
                  <a:srgbClr val="5C687C"/>
                </a:solidFill>
                <a:highlight>
                  <a:srgbClr val="FFFFFF"/>
                </a:highlight>
              </a:rPr>
              <a:t>Os IPs internos, são utilizados na nossa LAN, ou seja, são válidos somente na nossa rede local, isso porque, como vimos na aula anterior, temos um limite de dispositivos utilizando IPv4. Desse modo, não necessariamente todo dispositivo da rede precisa possuir um IP para internet, somente o roteador/modem da operadora precisa ter um IP "válido" para a internet. </a:t>
            </a:r>
            <a:br>
              <a:rPr lang="pt-BR" sz="1600">
                <a:solidFill>
                  <a:srgbClr val="5C687C"/>
                </a:solidFill>
                <a:highlight>
                  <a:srgbClr val="FFFFFF"/>
                </a:highlight>
              </a:rPr>
            </a:br>
            <a:br>
              <a:rPr lang="pt-BR" sz="1600">
                <a:solidFill>
                  <a:srgbClr val="5C687C"/>
                </a:solidFill>
                <a:highlight>
                  <a:srgbClr val="FFFFFF"/>
                </a:highlight>
              </a:rPr>
            </a:br>
            <a:r>
              <a:rPr b="1" lang="pt-BR" sz="1600">
                <a:solidFill>
                  <a:srgbClr val="5C687C"/>
                </a:solidFill>
                <a:highlight>
                  <a:srgbClr val="FFFFFF"/>
                </a:highlight>
              </a:rPr>
              <a:t>No caso, os IPs que iniciam com </a:t>
            </a:r>
            <a:r>
              <a:rPr b="1" lang="pt-BR" sz="1600">
                <a:solidFill>
                  <a:srgbClr val="5C687C"/>
                </a:solidFill>
              </a:rPr>
              <a:t>192.168.x.x</a:t>
            </a:r>
            <a:r>
              <a:rPr b="1" lang="pt-BR" sz="1600">
                <a:solidFill>
                  <a:srgbClr val="5C687C"/>
                </a:solidFill>
                <a:highlight>
                  <a:srgbClr val="FFFFFF"/>
                </a:highlight>
              </a:rPr>
              <a:t> são dispositivos locais da rede, como roteadores na nossa rede por onde o pacote passa.</a:t>
            </a:r>
            <a:endParaRPr b="1" sz="1600">
              <a:solidFill>
                <a:srgbClr val="5C687C"/>
              </a:solidFill>
            </a:endParaRPr>
          </a:p>
          <a:p>
            <a:pPr indent="0" lvl="0" marL="457200" rtl="0" algn="just">
              <a:spcBef>
                <a:spcPts val="1200"/>
              </a:spcBef>
              <a:spcAft>
                <a:spcPts val="0"/>
              </a:spcAft>
              <a:buNone/>
            </a:pPr>
            <a:r>
              <a:t/>
            </a:r>
            <a:endParaRPr sz="1600">
              <a:solidFill>
                <a:srgbClr val="5C687C"/>
              </a:solidFill>
              <a:highlight>
                <a:srgbClr val="FFFFFF"/>
              </a:highlight>
            </a:endParaRPr>
          </a:p>
          <a:p>
            <a:pPr indent="0" lvl="0" marL="0" rtl="0" algn="l">
              <a:spcBef>
                <a:spcPts val="1200"/>
              </a:spcBef>
              <a:spcAft>
                <a:spcPts val="0"/>
              </a:spcAft>
              <a:buNone/>
            </a:pPr>
            <a:r>
              <a:t/>
            </a:r>
            <a:endParaRPr sz="1100">
              <a:solidFill>
                <a:schemeClr val="dk1"/>
              </a:solidFill>
              <a:latin typeface="Arial"/>
              <a:ea typeface="Arial"/>
              <a:cs typeface="Arial"/>
              <a:sym typeface="Arial"/>
            </a:endParaRPr>
          </a:p>
          <a:p>
            <a:pPr indent="0" lvl="0" marL="457200" rtl="0" algn="just">
              <a:lnSpc>
                <a:spcPct val="115000"/>
              </a:lnSpc>
              <a:spcBef>
                <a:spcPts val="500"/>
              </a:spcBef>
              <a:spcAft>
                <a:spcPts val="0"/>
              </a:spcAft>
              <a:buNone/>
            </a:pPr>
            <a:r>
              <a:t/>
            </a:r>
            <a:endParaRPr b="1" sz="1600">
              <a:solidFill>
                <a:srgbClr val="5C687C"/>
              </a:solidFill>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3"/>
          <p:cNvSpPr txBox="1"/>
          <p:nvPr>
            <p:ph idx="1" type="body"/>
          </p:nvPr>
        </p:nvSpPr>
        <p:spPr>
          <a:xfrm>
            <a:off x="820800" y="899250"/>
            <a:ext cx="7502400" cy="38841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0FA36B"/>
              </a:buClr>
              <a:buSzPts val="1200"/>
              <a:buFont typeface="Roboto Condensed"/>
              <a:buAutoNum type="arabicPeriod"/>
            </a:pPr>
            <a:r>
              <a:rPr lang="pt-BR"/>
              <a:t>Segurança</a:t>
            </a:r>
            <a:endParaRPr/>
          </a:p>
          <a:p>
            <a:pPr indent="-304800" lvl="0" marL="457200" rtl="0" algn="l">
              <a:lnSpc>
                <a:spcPct val="115000"/>
              </a:lnSpc>
              <a:spcBef>
                <a:spcPts val="500"/>
              </a:spcBef>
              <a:spcAft>
                <a:spcPts val="0"/>
              </a:spcAft>
              <a:buClr>
                <a:srgbClr val="0FA36B"/>
              </a:buClr>
              <a:buSzPts val="1200"/>
              <a:buFont typeface="Roboto Condensed"/>
              <a:buAutoNum type="arabicPeriod"/>
            </a:pPr>
            <a:r>
              <a:rPr lang="pt-BR"/>
              <a:t>Firewalls</a:t>
            </a:r>
            <a:endParaRPr/>
          </a:p>
          <a:p>
            <a:pPr indent="-304800" lvl="0" marL="457200" rtl="0" algn="l">
              <a:lnSpc>
                <a:spcPct val="115000"/>
              </a:lnSpc>
              <a:spcBef>
                <a:spcPts val="500"/>
              </a:spcBef>
              <a:spcAft>
                <a:spcPts val="0"/>
              </a:spcAft>
              <a:buClr>
                <a:srgbClr val="0FA36B"/>
              </a:buClr>
              <a:buSzPts val="1200"/>
              <a:buAutoNum type="arabicPeriod"/>
            </a:pPr>
            <a:r>
              <a:rPr lang="pt-BR"/>
              <a:t>Ping e Traceroute</a:t>
            </a:r>
            <a:endParaRPr/>
          </a:p>
          <a:p>
            <a:pPr indent="-304800" lvl="0" marL="457200" rtl="0" algn="l">
              <a:spcBef>
                <a:spcPts val="500"/>
              </a:spcBef>
              <a:spcAft>
                <a:spcPts val="0"/>
              </a:spcAft>
              <a:buClr>
                <a:srgbClr val="0FA36B"/>
              </a:buClr>
              <a:buSzPts val="1200"/>
              <a:buAutoNum type="arabicPeriod"/>
            </a:pPr>
            <a:r>
              <a:rPr lang="pt-BR"/>
              <a:t>Mão na massa</a:t>
            </a:r>
            <a:endParaRPr/>
          </a:p>
          <a:p>
            <a:pPr indent="-304800" lvl="0" marL="457200" rtl="0" algn="l">
              <a:spcBef>
                <a:spcPts val="500"/>
              </a:spcBef>
              <a:spcAft>
                <a:spcPts val="0"/>
              </a:spcAft>
              <a:buClr>
                <a:srgbClr val="0FA36B"/>
              </a:buClr>
              <a:buSzPts val="1200"/>
              <a:buAutoNum type="arabicPeriod"/>
            </a:pPr>
            <a:r>
              <a:rPr lang="pt-BR"/>
              <a:t>Fail2ban e Iptables</a:t>
            </a:r>
            <a:endParaRPr/>
          </a:p>
        </p:txBody>
      </p:sp>
      <p:sp>
        <p:nvSpPr>
          <p:cNvPr id="72" name="Google Shape;72;p3"/>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Índice</a:t>
            </a:r>
            <a:endParaRPr/>
          </a:p>
        </p:txBody>
      </p:sp>
      <p:pic>
        <p:nvPicPr>
          <p:cNvPr id="73" name="Google Shape;73;p3"/>
          <p:cNvPicPr preferRelativeResize="0"/>
          <p:nvPr/>
        </p:nvPicPr>
        <p:blipFill>
          <a:blip r:embed="rId3">
            <a:alphaModFix/>
          </a:blip>
          <a:stretch>
            <a:fillRect/>
          </a:stretch>
        </p:blipFill>
        <p:spPr>
          <a:xfrm>
            <a:off x="6871075" y="3357650"/>
            <a:ext cx="2272925" cy="1785850"/>
          </a:xfrm>
          <a:prstGeom prst="rect">
            <a:avLst/>
          </a:prstGeom>
          <a:noFill/>
          <a:ln>
            <a:noFill/>
          </a:ln>
        </p:spPr>
      </p:pic>
      <p:pic>
        <p:nvPicPr>
          <p:cNvPr id="74" name="Google Shape;74;p3"/>
          <p:cNvPicPr preferRelativeResize="0"/>
          <p:nvPr/>
        </p:nvPicPr>
        <p:blipFill>
          <a:blip r:embed="rId4">
            <a:alphaModFix/>
          </a:blip>
          <a:stretch>
            <a:fillRect/>
          </a:stretch>
        </p:blipFill>
        <p:spPr>
          <a:xfrm>
            <a:off x="6871075" y="-20275"/>
            <a:ext cx="2272925" cy="31948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ac43a92c65_0_56"/>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Firewalls</a:t>
            </a:r>
            <a:endParaRPr/>
          </a:p>
        </p:txBody>
      </p:sp>
      <p:sp>
        <p:nvSpPr>
          <p:cNvPr id="188" name="Google Shape;188;gac43a92c65_0_56"/>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Lista de comandos</a:t>
            </a:r>
            <a:endParaRPr sz="1600">
              <a:highlight>
                <a:srgbClr val="FFFFFF"/>
              </a:highlight>
            </a:endParaRPr>
          </a:p>
          <a:p>
            <a:pPr indent="0" lvl="0" marL="457200" rtl="0" algn="just">
              <a:lnSpc>
                <a:spcPct val="115000"/>
              </a:lnSpc>
              <a:spcBef>
                <a:spcPts val="500"/>
              </a:spcBef>
              <a:spcAft>
                <a:spcPts val="0"/>
              </a:spcAft>
              <a:buNone/>
            </a:pPr>
            <a:r>
              <a:t/>
            </a:r>
            <a:endParaRPr sz="1600">
              <a:highlight>
                <a:srgbClr val="FFFFFF"/>
              </a:highlight>
            </a:endParaRPr>
          </a:p>
          <a:p>
            <a:pPr indent="0" lvl="0" marL="457200" rtl="0" algn="just">
              <a:lnSpc>
                <a:spcPct val="115000"/>
              </a:lnSpc>
              <a:spcBef>
                <a:spcPts val="500"/>
              </a:spcBef>
              <a:spcAft>
                <a:spcPts val="0"/>
              </a:spcAft>
              <a:buNone/>
            </a:pPr>
            <a:r>
              <a:rPr lang="pt-BR" sz="1600">
                <a:solidFill>
                  <a:srgbClr val="5C687C"/>
                </a:solidFill>
              </a:rPr>
              <a:t>$ brew cask install docker</a:t>
            </a:r>
            <a:br>
              <a:rPr lang="pt-BR" sz="1600">
                <a:solidFill>
                  <a:srgbClr val="5C687C"/>
                </a:solidFill>
              </a:rPr>
            </a:br>
            <a:r>
              <a:rPr lang="pt-BR" sz="1600">
                <a:solidFill>
                  <a:srgbClr val="5C687C"/>
                </a:solidFill>
              </a:rPr>
              <a:t>$ docker ps</a:t>
            </a:r>
            <a:br>
              <a:rPr lang="pt-BR" sz="1600">
                <a:solidFill>
                  <a:srgbClr val="5C687C"/>
                </a:solidFill>
              </a:rPr>
            </a:br>
            <a:r>
              <a:rPr lang="pt-BR" sz="1600">
                <a:solidFill>
                  <a:srgbClr val="5C687C"/>
                </a:solidFill>
              </a:rPr>
              <a:t>$ docker run --privileged -it ubuntu:20.04 bash</a:t>
            </a:r>
            <a:br>
              <a:rPr lang="pt-BR" sz="1600">
                <a:solidFill>
                  <a:srgbClr val="5C687C"/>
                </a:solidFill>
              </a:rPr>
            </a:br>
            <a:r>
              <a:rPr lang="pt-BR" sz="1600">
                <a:solidFill>
                  <a:srgbClr val="5C687C"/>
                </a:solidFill>
              </a:rPr>
              <a:t>$ apt-get update &amp;&amp; apt-get install iputils-ping</a:t>
            </a:r>
            <a:br>
              <a:rPr lang="pt-BR" sz="1600">
                <a:solidFill>
                  <a:srgbClr val="5C687C"/>
                </a:solidFill>
              </a:rPr>
            </a:br>
            <a:r>
              <a:rPr lang="pt-BR" sz="1600">
                <a:solidFill>
                  <a:srgbClr val="5C687C"/>
                </a:solidFill>
              </a:rPr>
              <a:t>$ apt-get update &amp;&amp; apt-get install traceroute</a:t>
            </a:r>
            <a:endParaRPr sz="1600">
              <a:solidFill>
                <a:srgbClr val="5C687C"/>
              </a:solidFill>
            </a:endParaRPr>
          </a:p>
          <a:p>
            <a:pPr indent="0" lvl="0" marL="457200" marR="152400" rtl="0" algn="just">
              <a:lnSpc>
                <a:spcPct val="145000"/>
              </a:lnSpc>
              <a:spcBef>
                <a:spcPts val="0"/>
              </a:spcBef>
              <a:spcAft>
                <a:spcPts val="0"/>
              </a:spcAft>
              <a:buClr>
                <a:schemeClr val="dk1"/>
              </a:buClr>
              <a:buSzPts val="1100"/>
              <a:buFont typeface="Arial"/>
              <a:buNone/>
            </a:pPr>
            <a:r>
              <a:rPr lang="pt-BR" sz="1600">
                <a:solidFill>
                  <a:srgbClr val="5C687C"/>
                </a:solidFill>
              </a:rPr>
              <a:t>$ apt-get update &amp;&amp; apt-get install iptables</a:t>
            </a:r>
            <a:endParaRPr sz="1600">
              <a:solidFill>
                <a:srgbClr val="5C687C"/>
              </a:solidFill>
            </a:endParaRPr>
          </a:p>
          <a:p>
            <a:pPr indent="0" lvl="0" marL="0" rtl="0" algn="just">
              <a:lnSpc>
                <a:spcPct val="115000"/>
              </a:lnSpc>
              <a:spcBef>
                <a:spcPts val="500"/>
              </a:spcBef>
              <a:spcAft>
                <a:spcPts val="0"/>
              </a:spcAft>
              <a:buNone/>
            </a:pPr>
            <a:r>
              <a:t/>
            </a:r>
            <a:endParaRPr sz="1000">
              <a:solidFill>
                <a:srgbClr val="24292E"/>
              </a:solidFill>
              <a:latin typeface="Courier New"/>
              <a:ea typeface="Courier New"/>
              <a:cs typeface="Courier New"/>
              <a:sym typeface="Courier New"/>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ac43a92c65_0_49"/>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Mão na massa</a:t>
            </a:r>
            <a:endParaRPr/>
          </a:p>
        </p:txBody>
      </p:sp>
      <p:sp>
        <p:nvSpPr>
          <p:cNvPr id="194" name="Google Shape;194;gac43a92c65_0_49"/>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highlight>
                  <a:srgbClr val="FFFFFF"/>
                </a:highlight>
              </a:rPr>
              <a:t>Iptables</a:t>
            </a:r>
            <a:endParaRPr sz="1600">
              <a:highlight>
                <a:srgbClr val="FFFFFF"/>
              </a:highlight>
            </a:endParaRPr>
          </a:p>
          <a:p>
            <a:pPr indent="0" lvl="0" marL="457200" rtl="0" algn="just">
              <a:lnSpc>
                <a:spcPct val="115000"/>
              </a:lnSpc>
              <a:spcBef>
                <a:spcPts val="500"/>
              </a:spcBef>
              <a:spcAft>
                <a:spcPts val="0"/>
              </a:spcAft>
              <a:buNone/>
            </a:pPr>
            <a:r>
              <a:t/>
            </a:r>
            <a:endParaRPr sz="1600">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Para consultar as regras já configuradas, usaremos o comando </a:t>
            </a:r>
            <a:r>
              <a:rPr b="1" lang="pt-BR" sz="1600">
                <a:solidFill>
                  <a:srgbClr val="5C687C"/>
                </a:solidFill>
              </a:rPr>
              <a:t>iptables -L</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pic>
        <p:nvPicPr>
          <p:cNvPr id="195" name="Google Shape;195;gac43a92c65_0_49"/>
          <p:cNvPicPr preferRelativeResize="0"/>
          <p:nvPr/>
        </p:nvPicPr>
        <p:blipFill>
          <a:blip r:embed="rId3">
            <a:alphaModFix/>
          </a:blip>
          <a:stretch>
            <a:fillRect/>
          </a:stretch>
        </p:blipFill>
        <p:spPr>
          <a:xfrm>
            <a:off x="1368938" y="2266600"/>
            <a:ext cx="6791325" cy="1695450"/>
          </a:xfrm>
          <a:prstGeom prst="rect">
            <a:avLst/>
          </a:prstGeom>
          <a:noFill/>
          <a:ln>
            <a:noFill/>
          </a:ln>
        </p:spPr>
      </p:pic>
      <p:pic>
        <p:nvPicPr>
          <p:cNvPr id="196" name="Google Shape;196;gac43a92c65_0_49"/>
          <p:cNvPicPr preferRelativeResize="0"/>
          <p:nvPr/>
        </p:nvPicPr>
        <p:blipFill>
          <a:blip r:embed="rId4">
            <a:alphaModFix/>
          </a:blip>
          <a:stretch>
            <a:fillRect/>
          </a:stretch>
        </p:blipFill>
        <p:spPr>
          <a:xfrm>
            <a:off x="7135725" y="0"/>
            <a:ext cx="2008275" cy="1171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ac43a92c65_0_66"/>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Iptables</a:t>
            </a:r>
            <a:endParaRPr/>
          </a:p>
        </p:txBody>
      </p:sp>
      <p:sp>
        <p:nvSpPr>
          <p:cNvPr id="202" name="Google Shape;202;gac43a92c65_0_66"/>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Cada bloco desses representam uma "</a:t>
            </a:r>
            <a:r>
              <a:rPr b="1" lang="pt-BR" sz="1600">
                <a:solidFill>
                  <a:srgbClr val="5C687C"/>
                </a:solidFill>
                <a:highlight>
                  <a:srgbClr val="FFFFFF"/>
                </a:highlight>
              </a:rPr>
              <a:t>cadeia</a:t>
            </a:r>
            <a:r>
              <a:rPr lang="pt-BR" sz="1600">
                <a:solidFill>
                  <a:srgbClr val="5C687C"/>
                </a:solidFill>
                <a:highlight>
                  <a:srgbClr val="FFFFFF"/>
                </a:highlight>
              </a:rPr>
              <a:t>" de regras, em </a:t>
            </a:r>
            <a:r>
              <a:rPr b="1" lang="pt-BR" sz="1600">
                <a:solidFill>
                  <a:srgbClr val="5C687C"/>
                </a:solidFill>
                <a:highlight>
                  <a:srgbClr val="FFFFFF"/>
                </a:highlight>
              </a:rPr>
              <a:t>INPUT</a:t>
            </a:r>
            <a:r>
              <a:rPr lang="pt-BR" sz="1600">
                <a:solidFill>
                  <a:srgbClr val="5C687C"/>
                </a:solidFill>
                <a:highlight>
                  <a:srgbClr val="FFFFFF"/>
                </a:highlight>
              </a:rPr>
              <a:t> temos as regras de </a:t>
            </a:r>
            <a:r>
              <a:rPr b="1" lang="pt-BR" sz="1600">
                <a:solidFill>
                  <a:srgbClr val="5C687C"/>
                </a:solidFill>
                <a:highlight>
                  <a:srgbClr val="FFFFFF"/>
                </a:highlight>
              </a:rPr>
              <a:t>entrada</a:t>
            </a:r>
            <a:r>
              <a:rPr lang="pt-BR" sz="1600">
                <a:solidFill>
                  <a:srgbClr val="5C687C"/>
                </a:solidFill>
                <a:highlight>
                  <a:srgbClr val="FFFFFF"/>
                </a:highlight>
              </a:rPr>
              <a:t>, em </a:t>
            </a:r>
            <a:r>
              <a:rPr b="1" lang="pt-BR" sz="1600">
                <a:solidFill>
                  <a:srgbClr val="5C687C"/>
                </a:solidFill>
                <a:highlight>
                  <a:srgbClr val="FFFFFF"/>
                </a:highlight>
              </a:rPr>
              <a:t>OUTPUT</a:t>
            </a:r>
            <a:r>
              <a:rPr lang="pt-BR" sz="1600">
                <a:solidFill>
                  <a:srgbClr val="5C687C"/>
                </a:solidFill>
                <a:highlight>
                  <a:srgbClr val="FFFFFF"/>
                </a:highlight>
              </a:rPr>
              <a:t> temos as de </a:t>
            </a:r>
            <a:r>
              <a:rPr b="1" lang="pt-BR" sz="1600">
                <a:solidFill>
                  <a:srgbClr val="5C687C"/>
                </a:solidFill>
                <a:highlight>
                  <a:srgbClr val="FFFFFF"/>
                </a:highlight>
              </a:rPr>
              <a:t>saídas</a:t>
            </a:r>
            <a:r>
              <a:rPr lang="pt-BR" sz="1600">
                <a:solidFill>
                  <a:srgbClr val="5C687C"/>
                </a:solidFill>
                <a:highlight>
                  <a:srgbClr val="FFFFFF"/>
                </a:highlight>
              </a:rPr>
              <a:t> e em </a:t>
            </a:r>
            <a:r>
              <a:rPr b="1" lang="pt-BR" sz="1600">
                <a:solidFill>
                  <a:srgbClr val="5C687C"/>
                </a:solidFill>
                <a:highlight>
                  <a:srgbClr val="FFFFFF"/>
                </a:highlight>
              </a:rPr>
              <a:t>FORWARD</a:t>
            </a:r>
            <a:r>
              <a:rPr lang="pt-BR" sz="1600">
                <a:solidFill>
                  <a:srgbClr val="5C687C"/>
                </a:solidFill>
                <a:highlight>
                  <a:srgbClr val="FFFFFF"/>
                </a:highlight>
              </a:rPr>
              <a:t> as regras sobre os pacotes que são </a:t>
            </a:r>
            <a:r>
              <a:rPr b="1" lang="pt-BR" sz="1600">
                <a:solidFill>
                  <a:srgbClr val="5C687C"/>
                </a:solidFill>
                <a:highlight>
                  <a:srgbClr val="FFFFFF"/>
                </a:highlight>
              </a:rPr>
              <a:t>encaminhados</a:t>
            </a:r>
            <a:r>
              <a:rPr lang="pt-BR" sz="1600">
                <a:solidFill>
                  <a:srgbClr val="5C687C"/>
                </a:solidFill>
                <a:highlight>
                  <a:srgbClr val="FFFFFF"/>
                </a:highlight>
              </a:rPr>
              <a:t>.</a:t>
            </a:r>
            <a:br>
              <a:rPr lang="pt-BR" sz="1600">
                <a:solidFill>
                  <a:srgbClr val="5C687C"/>
                </a:solidFill>
                <a:highlight>
                  <a:srgbClr val="FFFFFF"/>
                </a:highlight>
              </a:rPr>
            </a:br>
            <a:br>
              <a:rPr lang="pt-BR" sz="1600">
                <a:solidFill>
                  <a:srgbClr val="5C687C"/>
                </a:solidFill>
                <a:highlight>
                  <a:srgbClr val="FFFFFF"/>
                </a:highlight>
              </a:rPr>
            </a:br>
            <a:r>
              <a:rPr lang="pt-BR" sz="1600">
                <a:solidFill>
                  <a:srgbClr val="5C687C"/>
                </a:solidFill>
                <a:highlight>
                  <a:srgbClr val="FFFFFF"/>
                </a:highlight>
              </a:rPr>
              <a:t>Basicamente, cada cadeia dessas controla as regras sobre os pacotes que entram, saem ou são encaminhados da nossa interface/placa de rede.</a:t>
            </a:r>
            <a:endParaRPr sz="16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pic>
        <p:nvPicPr>
          <p:cNvPr id="203" name="Google Shape;203;gac43a92c65_0_66"/>
          <p:cNvPicPr preferRelativeResize="0"/>
          <p:nvPr/>
        </p:nvPicPr>
        <p:blipFill>
          <a:blip r:embed="rId3">
            <a:alphaModFix/>
          </a:blip>
          <a:stretch>
            <a:fillRect/>
          </a:stretch>
        </p:blipFill>
        <p:spPr>
          <a:xfrm>
            <a:off x="2041563" y="3273550"/>
            <a:ext cx="6791325" cy="16954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gac43a92c65_0_73"/>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09" name="Google Shape;209;gac43a92c65_0_73"/>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Percebam que por padrão nossas máquinas não possuem </a:t>
            </a:r>
            <a:r>
              <a:rPr b="1" lang="pt-BR" sz="1600">
                <a:solidFill>
                  <a:srgbClr val="5C687C"/>
                </a:solidFill>
                <a:highlight>
                  <a:srgbClr val="FFFFFF"/>
                </a:highlight>
              </a:rPr>
              <a:t>nenhuma regra configurada</a:t>
            </a:r>
            <a:r>
              <a:rPr lang="pt-BR" sz="1600">
                <a:solidFill>
                  <a:srgbClr val="5C687C"/>
                </a:solidFill>
                <a:highlight>
                  <a:srgbClr val="FFFFFF"/>
                </a:highlight>
              </a:rPr>
              <a:t> e por padrão a política é de </a:t>
            </a:r>
            <a:r>
              <a:rPr b="1" lang="pt-BR" sz="1600">
                <a:solidFill>
                  <a:srgbClr val="5C687C"/>
                </a:solidFill>
                <a:highlight>
                  <a:srgbClr val="FFFFFF"/>
                </a:highlight>
              </a:rPr>
              <a:t>aceitar qualquer pacote que não tenha uma regra definida para fazer o contrário</a:t>
            </a:r>
            <a:r>
              <a:rPr lang="pt-BR" sz="1600">
                <a:solidFill>
                  <a:srgbClr val="5C687C"/>
                </a:solidFill>
                <a:highlight>
                  <a:srgbClr val="FFFFFF"/>
                </a:highlight>
              </a:rPr>
              <a:t>, conforme podemos ver em </a:t>
            </a:r>
            <a:r>
              <a:rPr b="1" i="1" lang="pt-BR" sz="1600">
                <a:solidFill>
                  <a:srgbClr val="5C687C"/>
                </a:solidFill>
                <a:highlight>
                  <a:srgbClr val="FFFFFF"/>
                </a:highlight>
              </a:rPr>
              <a:t>policy ACCEPT</a:t>
            </a:r>
            <a:r>
              <a:rPr lang="pt-BR" sz="1600">
                <a:solidFill>
                  <a:srgbClr val="5C687C"/>
                </a:solidFill>
                <a:highlight>
                  <a:srgbClr val="FFFFFF"/>
                </a:highlight>
              </a:rPr>
              <a:t>.</a:t>
            </a:r>
            <a:endParaRPr sz="1600">
              <a:solidFill>
                <a:srgbClr val="5C687C"/>
              </a:solidFill>
            </a:endParaRPr>
          </a:p>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Normalmente, em servidores, a política padrão </a:t>
            </a:r>
            <a:r>
              <a:rPr b="1" lang="pt-BR" sz="1600">
                <a:solidFill>
                  <a:srgbClr val="5C687C"/>
                </a:solidFill>
                <a:highlight>
                  <a:srgbClr val="FFFFFF"/>
                </a:highlight>
              </a:rPr>
              <a:t>é negar e então definimos quais as regras para permitir o tráfego</a:t>
            </a:r>
            <a:r>
              <a:rPr lang="pt-BR" sz="1600">
                <a:solidFill>
                  <a:srgbClr val="5C687C"/>
                </a:solidFill>
                <a:highlight>
                  <a:srgbClr val="FFFFFF"/>
                </a:highlight>
              </a:rPr>
              <a:t>, dessa forma conseguimos ter mais segurança sobre elas.</a:t>
            </a:r>
            <a:endParaRPr sz="16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pic>
        <p:nvPicPr>
          <p:cNvPr id="210" name="Google Shape;210;gac43a92c65_0_73"/>
          <p:cNvPicPr preferRelativeResize="0"/>
          <p:nvPr/>
        </p:nvPicPr>
        <p:blipFill>
          <a:blip r:embed="rId3">
            <a:alphaModFix/>
          </a:blip>
          <a:stretch>
            <a:fillRect/>
          </a:stretch>
        </p:blipFill>
        <p:spPr>
          <a:xfrm>
            <a:off x="2041563" y="3273550"/>
            <a:ext cx="6791325" cy="16954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ac43a92c65_0_81"/>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16" name="Google Shape;216;gac43a92c65_0_81"/>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Vamos ver o processo de criação de uma regra:</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Sabemos que conseguimos acessar a nossa máquina localmente utilizando </a:t>
            </a:r>
            <a:r>
              <a:rPr b="1" lang="pt-BR" sz="1600">
                <a:solidFill>
                  <a:srgbClr val="5C687C"/>
                </a:solidFill>
              </a:rPr>
              <a:t>localhost</a:t>
            </a:r>
            <a:r>
              <a:rPr lang="pt-BR" sz="1600">
                <a:solidFill>
                  <a:srgbClr val="5C687C"/>
                </a:solidFill>
                <a:highlight>
                  <a:srgbClr val="FFFFFF"/>
                </a:highlight>
              </a:rPr>
              <a:t> ou </a:t>
            </a:r>
            <a:r>
              <a:rPr b="1" lang="pt-BR" sz="1600">
                <a:solidFill>
                  <a:srgbClr val="5C687C"/>
                </a:solidFill>
              </a:rPr>
              <a:t>127.0.0.1</a:t>
            </a:r>
            <a:r>
              <a:rPr lang="pt-BR" sz="1600">
                <a:solidFill>
                  <a:srgbClr val="5C687C"/>
                </a:solidFill>
                <a:highlight>
                  <a:srgbClr val="FFFFFF"/>
                </a:highlight>
              </a:rPr>
              <a:t>, vamos executar um ping:</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152400" marR="152400" rtl="0" algn="ctr">
              <a:lnSpc>
                <a:spcPct val="145000"/>
              </a:lnSpc>
              <a:spcBef>
                <a:spcPts val="0"/>
              </a:spcBef>
              <a:spcAft>
                <a:spcPts val="0"/>
              </a:spcAft>
              <a:buClr>
                <a:schemeClr val="dk1"/>
              </a:buClr>
              <a:buSzPts val="1100"/>
              <a:buFont typeface="Arial"/>
              <a:buNone/>
            </a:pPr>
            <a:r>
              <a:rPr lang="pt-BR" sz="1600">
                <a:solidFill>
                  <a:srgbClr val="000000"/>
                </a:solidFill>
              </a:rPr>
              <a:t>$ ping 127.0.0.1</a:t>
            </a:r>
            <a:endParaRPr sz="1600">
              <a:solidFill>
                <a:srgbClr val="000000"/>
              </a:solidFill>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ac43a92c65_0_90"/>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22" name="Google Shape;222;gac43a92c65_0_90"/>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Vamos ver o processo de criação de uma regra:</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Sabemos que conseguimos acessar a nossa máquina localmente utilizando </a:t>
            </a:r>
            <a:r>
              <a:rPr b="1" lang="pt-BR" sz="1600">
                <a:solidFill>
                  <a:srgbClr val="5C687C"/>
                </a:solidFill>
              </a:rPr>
              <a:t>localhost</a:t>
            </a:r>
            <a:r>
              <a:rPr lang="pt-BR" sz="1600">
                <a:solidFill>
                  <a:srgbClr val="5C687C"/>
                </a:solidFill>
                <a:highlight>
                  <a:srgbClr val="FFFFFF"/>
                </a:highlight>
              </a:rPr>
              <a:t> ou </a:t>
            </a:r>
            <a:r>
              <a:rPr b="1" lang="pt-BR" sz="1600">
                <a:solidFill>
                  <a:srgbClr val="5C687C"/>
                </a:solidFill>
              </a:rPr>
              <a:t>127.0.0.1</a:t>
            </a:r>
            <a:r>
              <a:rPr lang="pt-BR" sz="1600">
                <a:solidFill>
                  <a:srgbClr val="5C687C"/>
                </a:solidFill>
                <a:highlight>
                  <a:srgbClr val="FFFFFF"/>
                </a:highlight>
              </a:rPr>
              <a:t>, vamos executar um ping:</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152400" marR="152400" rtl="0" algn="ctr">
              <a:lnSpc>
                <a:spcPct val="145000"/>
              </a:lnSpc>
              <a:spcBef>
                <a:spcPts val="0"/>
              </a:spcBef>
              <a:spcAft>
                <a:spcPts val="0"/>
              </a:spcAft>
              <a:buNone/>
            </a:pPr>
            <a:r>
              <a:rPr lang="pt-BR" sz="1600">
                <a:solidFill>
                  <a:srgbClr val="000000"/>
                </a:solidFill>
              </a:rPr>
              <a:t>$ ping 127.0.0.1</a:t>
            </a:r>
            <a:endParaRPr sz="1600">
              <a:solidFill>
                <a:srgbClr val="000000"/>
              </a:solidFill>
            </a:endParaRPr>
          </a:p>
          <a:p>
            <a:pPr indent="0" lvl="0" marL="457200" rtl="0" algn="just">
              <a:spcBef>
                <a:spcPts val="0"/>
              </a:spcBef>
              <a:spcAft>
                <a:spcPts val="0"/>
              </a:spcAft>
              <a:buNone/>
            </a:pPr>
            <a:r>
              <a:t/>
            </a:r>
            <a:endParaRPr sz="1600">
              <a:solidFill>
                <a:srgbClr val="5C687C"/>
              </a:solidFill>
              <a:highlight>
                <a:srgbClr val="FFFFFF"/>
              </a:highlight>
            </a:endParaRPr>
          </a:p>
          <a:p>
            <a:pPr indent="0" lvl="0" marL="457200" rtl="0" algn="just">
              <a:spcBef>
                <a:spcPts val="1200"/>
              </a:spcBef>
              <a:spcAft>
                <a:spcPts val="0"/>
              </a:spcAft>
              <a:buClr>
                <a:schemeClr val="dk1"/>
              </a:buClr>
              <a:buSzPts val="1100"/>
              <a:buFont typeface="Arial"/>
              <a:buNone/>
            </a:pPr>
            <a:r>
              <a:rPr lang="pt-BR" sz="1600">
                <a:solidFill>
                  <a:srgbClr val="5C687C"/>
                </a:solidFill>
                <a:highlight>
                  <a:srgbClr val="FFFFFF"/>
                </a:highlight>
              </a:rPr>
              <a:t>Estamos tendo retorno dos pacotes </a:t>
            </a:r>
            <a:r>
              <a:rPr b="1" lang="pt-BR" sz="1600">
                <a:solidFill>
                  <a:srgbClr val="5C687C"/>
                </a:solidFill>
                <a:highlight>
                  <a:srgbClr val="FFFFFF"/>
                </a:highlight>
              </a:rPr>
              <a:t>normalmente</a:t>
            </a:r>
            <a:r>
              <a:rPr lang="pt-BR" sz="1600">
                <a:solidFill>
                  <a:srgbClr val="5C687C"/>
                </a:solidFill>
                <a:highlight>
                  <a:srgbClr val="FFFFFF"/>
                </a:highlight>
              </a:rPr>
              <a:t>. Vamos criar uma </a:t>
            </a:r>
            <a:r>
              <a:rPr b="1" lang="pt-BR" sz="1600">
                <a:solidFill>
                  <a:srgbClr val="5C687C"/>
                </a:solidFill>
                <a:highlight>
                  <a:srgbClr val="FFFFFF"/>
                </a:highlight>
              </a:rPr>
              <a:t>regra</a:t>
            </a:r>
            <a:r>
              <a:rPr lang="pt-BR" sz="1600">
                <a:solidFill>
                  <a:srgbClr val="5C687C"/>
                </a:solidFill>
                <a:highlight>
                  <a:srgbClr val="FFFFFF"/>
                </a:highlight>
              </a:rPr>
              <a:t> para </a:t>
            </a:r>
            <a:r>
              <a:rPr b="1" lang="pt-BR" sz="1600">
                <a:solidFill>
                  <a:srgbClr val="5C687C"/>
                </a:solidFill>
                <a:highlight>
                  <a:srgbClr val="FFFFFF"/>
                </a:highlight>
              </a:rPr>
              <a:t>bloquear</a:t>
            </a:r>
            <a:r>
              <a:rPr lang="pt-BR" sz="1600">
                <a:solidFill>
                  <a:srgbClr val="5C687C"/>
                </a:solidFill>
                <a:highlight>
                  <a:srgbClr val="FFFFFF"/>
                </a:highlight>
              </a:rPr>
              <a:t> esse tipo de requisição a nossa máquina, impedindo que nossa máquina receba "</a:t>
            </a:r>
            <a:r>
              <a:rPr b="1" lang="pt-BR" sz="1600">
                <a:solidFill>
                  <a:srgbClr val="5C687C"/>
                </a:solidFill>
                <a:highlight>
                  <a:srgbClr val="FFFFFF"/>
                </a:highlight>
              </a:rPr>
              <a:t>pings</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12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ac43a92c65_0_96"/>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28" name="Google Shape;228;gac43a92c65_0_96"/>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Para criar uma regra com o "iptables" é bem simples, chamamos o comando </a:t>
            </a:r>
            <a:r>
              <a:rPr b="1" lang="pt-BR" sz="1600">
                <a:solidFill>
                  <a:srgbClr val="000000"/>
                </a:solidFill>
                <a:highlight>
                  <a:srgbClr val="FFFFFF"/>
                </a:highlight>
              </a:rPr>
              <a:t>iptables</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I) Informamos que queremos acrescentar uma nova regra com a </a:t>
            </a:r>
            <a:r>
              <a:rPr b="1" i="1" lang="pt-BR" sz="1600">
                <a:solidFill>
                  <a:srgbClr val="000000"/>
                </a:solidFill>
                <a:highlight>
                  <a:srgbClr val="FFFFFF"/>
                </a:highlight>
              </a:rPr>
              <a:t>flag</a:t>
            </a:r>
            <a:r>
              <a:rPr b="1" lang="pt-BR" sz="1600">
                <a:solidFill>
                  <a:srgbClr val="000000"/>
                </a:solidFill>
                <a:highlight>
                  <a:srgbClr val="FFFFFF"/>
                </a:highlight>
              </a:rPr>
              <a:t> </a:t>
            </a:r>
            <a:r>
              <a:rPr b="1" lang="pt-BR" sz="1600">
                <a:solidFill>
                  <a:srgbClr val="000000"/>
                </a:solidFill>
              </a:rPr>
              <a:t>-A</a:t>
            </a:r>
            <a:r>
              <a:rPr lang="pt-BR" sz="1600">
                <a:solidFill>
                  <a:srgbClr val="5C687C"/>
                </a:solidFill>
                <a:highlight>
                  <a:srgbClr val="FFFFFF"/>
                </a:highlight>
              </a:rPr>
              <a:t> na cadeia de </a:t>
            </a:r>
            <a:r>
              <a:rPr b="1" lang="pt-BR" sz="1600">
                <a:solidFill>
                  <a:srgbClr val="000000"/>
                </a:solidFill>
              </a:rPr>
              <a:t>INPUT</a:t>
            </a:r>
            <a:r>
              <a:rPr lang="pt-BR" sz="1600">
                <a:solidFill>
                  <a:srgbClr val="5C687C"/>
                </a:solidFill>
                <a:highlight>
                  <a:srgbClr val="FFFFFF"/>
                </a:highlight>
              </a:rPr>
              <a:t>:</a:t>
            </a:r>
            <a:br>
              <a:rPr lang="pt-BR" sz="1600">
                <a:solidFill>
                  <a:srgbClr val="5C687C"/>
                </a:solidFill>
                <a:highlight>
                  <a:srgbClr val="FFFFFF"/>
                </a:highlight>
              </a:rPr>
            </a:br>
            <a:endParaRPr sz="1600">
              <a:solidFill>
                <a:srgbClr val="5C687C"/>
              </a:solidFill>
              <a:highlight>
                <a:srgbClr val="FFFFFF"/>
              </a:highlight>
            </a:endParaRPr>
          </a:p>
          <a:p>
            <a:pPr indent="0" lvl="0" marL="457200" rtl="0" algn="ctr">
              <a:lnSpc>
                <a:spcPct val="115000"/>
              </a:lnSpc>
              <a:spcBef>
                <a:spcPts val="500"/>
              </a:spcBef>
              <a:spcAft>
                <a:spcPts val="0"/>
              </a:spcAft>
              <a:buNone/>
            </a:pPr>
            <a:r>
              <a:rPr b="1" lang="pt-BR" sz="1600">
                <a:solidFill>
                  <a:schemeClr val="dk1"/>
                </a:solidFill>
              </a:rPr>
              <a:t>$ </a:t>
            </a:r>
            <a:r>
              <a:rPr b="1" lang="pt-BR" sz="1600">
                <a:solidFill>
                  <a:srgbClr val="000000"/>
                </a:solidFill>
                <a:highlight>
                  <a:srgbClr val="FFFFFF"/>
                </a:highlight>
              </a:rPr>
              <a:t>iptables </a:t>
            </a:r>
            <a:r>
              <a:rPr b="1" lang="pt-BR" sz="1600">
                <a:solidFill>
                  <a:srgbClr val="E11B22"/>
                </a:solidFill>
                <a:highlight>
                  <a:srgbClr val="FFFFFF"/>
                </a:highlight>
              </a:rPr>
              <a:t>-A INPUT ...</a:t>
            </a:r>
            <a:br>
              <a:rPr lang="pt-BR" sz="1600">
                <a:solidFill>
                  <a:srgbClr val="5C687C"/>
                </a:solidFill>
                <a:highlight>
                  <a:srgbClr val="FFFFFF"/>
                </a:highlight>
              </a:rPr>
            </a:br>
            <a:br>
              <a:rPr lang="pt-BR" sz="1600">
                <a:solidFill>
                  <a:srgbClr val="5C687C"/>
                </a:solidFill>
                <a:highlight>
                  <a:srgbClr val="FFFFFF"/>
                </a:highlight>
              </a:rPr>
            </a:br>
            <a:r>
              <a:rPr lang="pt-BR">
                <a:solidFill>
                  <a:srgbClr val="5C687C"/>
                </a:solidFill>
                <a:highlight>
                  <a:srgbClr val="FFFFFF"/>
                </a:highlight>
              </a:rPr>
              <a:t>(Lembre-se que os comandos são </a:t>
            </a:r>
            <a:r>
              <a:rPr i="1" lang="pt-BR">
                <a:solidFill>
                  <a:srgbClr val="5C687C"/>
                </a:solidFill>
                <a:highlight>
                  <a:srgbClr val="FFFFFF"/>
                </a:highlight>
              </a:rPr>
              <a:t>case-sensitive</a:t>
            </a:r>
            <a:r>
              <a:rPr lang="pt-BR">
                <a:solidFill>
                  <a:srgbClr val="5C687C"/>
                </a:solidFill>
                <a:highlight>
                  <a:srgbClr val="FFFFFF"/>
                </a:highlight>
              </a:rPr>
              <a:t>, então temos que nos atentar se é em caixa alta ou não.)</a:t>
            </a:r>
            <a:endParaRPr>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ac43a92c65_0_103"/>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34" name="Google Shape;234;gac43a92c65_0_103"/>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Para criar uma regra com o "iptables" é bem simples, chamamos o comando </a:t>
            </a:r>
            <a:r>
              <a:rPr b="1" lang="pt-BR" sz="1600">
                <a:solidFill>
                  <a:srgbClr val="000000"/>
                </a:solidFill>
                <a:highlight>
                  <a:srgbClr val="FFFFFF"/>
                </a:highlight>
              </a:rPr>
              <a:t>iptables</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II) </a:t>
            </a:r>
            <a:r>
              <a:rPr lang="pt-BR" sz="1600">
                <a:solidFill>
                  <a:srgbClr val="5C687C"/>
                </a:solidFill>
                <a:highlight>
                  <a:srgbClr val="FFFFFF"/>
                </a:highlight>
              </a:rPr>
              <a:t>Em seguida definimos </a:t>
            </a:r>
            <a:r>
              <a:rPr b="1" lang="pt-BR" sz="1600">
                <a:solidFill>
                  <a:srgbClr val="5C687C"/>
                </a:solidFill>
                <a:highlight>
                  <a:srgbClr val="FFFFFF"/>
                </a:highlight>
              </a:rPr>
              <a:t>qual o protocolo</a:t>
            </a:r>
            <a:r>
              <a:rPr lang="pt-BR" sz="1600">
                <a:solidFill>
                  <a:srgbClr val="5C687C"/>
                </a:solidFill>
                <a:highlight>
                  <a:srgbClr val="FFFFFF"/>
                </a:highlight>
              </a:rPr>
              <a:t> que queremos realizar nossa </a:t>
            </a:r>
            <a:r>
              <a:rPr b="1" lang="pt-BR" sz="1600">
                <a:solidFill>
                  <a:srgbClr val="5C687C"/>
                </a:solidFill>
                <a:highlight>
                  <a:srgbClr val="FFFFFF"/>
                </a:highlight>
              </a:rPr>
              <a:t>regra</a:t>
            </a:r>
            <a:r>
              <a:rPr lang="pt-BR" sz="1600">
                <a:solidFill>
                  <a:srgbClr val="5C687C"/>
                </a:solidFill>
                <a:highlight>
                  <a:srgbClr val="FFFFFF"/>
                </a:highlight>
              </a:rPr>
              <a:t>, como vimos, o </a:t>
            </a:r>
            <a:r>
              <a:rPr b="1" lang="pt-BR" sz="1600">
                <a:solidFill>
                  <a:srgbClr val="5C687C"/>
                </a:solidFill>
                <a:highlight>
                  <a:srgbClr val="FFFFFF"/>
                </a:highlight>
              </a:rPr>
              <a:t>ping</a:t>
            </a:r>
            <a:r>
              <a:rPr lang="pt-BR" sz="1600">
                <a:solidFill>
                  <a:srgbClr val="5C687C"/>
                </a:solidFill>
                <a:highlight>
                  <a:srgbClr val="FFFFFF"/>
                </a:highlight>
              </a:rPr>
              <a:t> utiliza o protocolo </a:t>
            </a:r>
            <a:r>
              <a:rPr b="1" lang="pt-BR" sz="1600">
                <a:solidFill>
                  <a:srgbClr val="5C687C"/>
                </a:solidFill>
                <a:highlight>
                  <a:srgbClr val="FFFFFF"/>
                </a:highlight>
              </a:rPr>
              <a:t>ICMP</a:t>
            </a:r>
            <a:r>
              <a:rPr lang="pt-BR" sz="1600">
                <a:solidFill>
                  <a:srgbClr val="5C687C"/>
                </a:solidFill>
                <a:highlight>
                  <a:srgbClr val="FFFFFF"/>
                </a:highlight>
              </a:rPr>
              <a:t>, vamos usar o parâmetro </a:t>
            </a:r>
            <a:r>
              <a:rPr b="1" lang="pt-BR" sz="1600">
                <a:solidFill>
                  <a:srgbClr val="5C687C"/>
                </a:solidFill>
              </a:rPr>
              <a:t>-p</a:t>
            </a:r>
            <a:r>
              <a:rPr lang="pt-BR" sz="1600">
                <a:solidFill>
                  <a:srgbClr val="5C687C"/>
                </a:solidFill>
                <a:highlight>
                  <a:srgbClr val="FFFFFF"/>
                </a:highlight>
              </a:rPr>
              <a:t>:</a:t>
            </a:r>
            <a:br>
              <a:rPr lang="pt-BR" sz="1600">
                <a:solidFill>
                  <a:srgbClr val="5C687C"/>
                </a:solidFill>
                <a:highlight>
                  <a:srgbClr val="FFFFFF"/>
                </a:highlight>
              </a:rPr>
            </a:br>
            <a:endParaRPr sz="1600">
              <a:solidFill>
                <a:srgbClr val="5C687C"/>
              </a:solidFill>
              <a:highlight>
                <a:srgbClr val="FFFFFF"/>
              </a:highlight>
            </a:endParaRPr>
          </a:p>
          <a:p>
            <a:pPr indent="0" lvl="0" marL="457200" rtl="0" algn="ctr">
              <a:lnSpc>
                <a:spcPct val="115000"/>
              </a:lnSpc>
              <a:spcBef>
                <a:spcPts val="500"/>
              </a:spcBef>
              <a:spcAft>
                <a:spcPts val="0"/>
              </a:spcAft>
              <a:buNone/>
            </a:pPr>
            <a:r>
              <a:rPr b="1" lang="pt-BR" sz="1600">
                <a:solidFill>
                  <a:schemeClr val="dk1"/>
                </a:solidFill>
              </a:rPr>
              <a:t>$ </a:t>
            </a:r>
            <a:r>
              <a:rPr b="1" lang="pt-BR" sz="1600">
                <a:solidFill>
                  <a:srgbClr val="000000"/>
                </a:solidFill>
                <a:highlight>
                  <a:srgbClr val="FFFFFF"/>
                </a:highlight>
              </a:rPr>
              <a:t>ipta</a:t>
            </a:r>
            <a:r>
              <a:rPr b="1" lang="pt-BR" sz="1600">
                <a:solidFill>
                  <a:srgbClr val="000000"/>
                </a:solidFill>
                <a:highlight>
                  <a:srgbClr val="FFFFFF"/>
                </a:highlight>
              </a:rPr>
              <a:t>bles -A INPUT </a:t>
            </a:r>
            <a:r>
              <a:rPr b="1" lang="pt-BR" sz="1600">
                <a:solidFill>
                  <a:srgbClr val="E11B22"/>
                </a:solidFill>
                <a:highlight>
                  <a:srgbClr val="FFFFFF"/>
                </a:highlight>
              </a:rPr>
              <a:t>-p icmp ...</a:t>
            </a:r>
            <a:br>
              <a:rPr lang="pt-BR" sz="1600">
                <a:solidFill>
                  <a:srgbClr val="5C687C"/>
                </a:solidFill>
                <a:highlight>
                  <a:srgbClr val="FFFFFF"/>
                </a:highlight>
              </a:rPr>
            </a:br>
            <a:br>
              <a:rPr lang="pt-BR" sz="1600">
                <a:solidFill>
                  <a:srgbClr val="5C687C"/>
                </a:solidFill>
                <a:highlight>
                  <a:srgbClr val="FFFFFF"/>
                </a:highlight>
              </a:rPr>
            </a:br>
            <a:r>
              <a:rPr lang="pt-BR">
                <a:solidFill>
                  <a:srgbClr val="5C687C"/>
                </a:solidFill>
                <a:highlight>
                  <a:srgbClr val="FFFFFF"/>
                </a:highlight>
              </a:rPr>
              <a:t>(Lembre-se que os comandos são </a:t>
            </a:r>
            <a:r>
              <a:rPr i="1" lang="pt-BR">
                <a:solidFill>
                  <a:srgbClr val="5C687C"/>
                </a:solidFill>
                <a:highlight>
                  <a:srgbClr val="FFFFFF"/>
                </a:highlight>
              </a:rPr>
              <a:t>case-sensitive</a:t>
            </a:r>
            <a:r>
              <a:rPr lang="pt-BR">
                <a:solidFill>
                  <a:srgbClr val="5C687C"/>
                </a:solidFill>
                <a:highlight>
                  <a:srgbClr val="FFFFFF"/>
                </a:highlight>
              </a:rPr>
              <a:t>, então temos que nos atentar se é em caixa alta ou não.)</a:t>
            </a:r>
            <a:endParaRPr>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ac43a92c65_0_109"/>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40" name="Google Shape;240;gac43a92c65_0_109"/>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Para criar uma regra com o "iptables" é bem simples, chamamos o comando </a:t>
            </a:r>
            <a:r>
              <a:rPr b="1" lang="pt-BR" sz="1600">
                <a:solidFill>
                  <a:srgbClr val="000000"/>
                </a:solidFill>
                <a:highlight>
                  <a:srgbClr val="FFFFFF"/>
                </a:highlight>
              </a:rPr>
              <a:t>iptables</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III) O</a:t>
            </a:r>
            <a:r>
              <a:rPr lang="pt-BR" sz="1600">
                <a:solidFill>
                  <a:srgbClr val="5C687C"/>
                </a:solidFill>
                <a:highlight>
                  <a:srgbClr val="FFFFFF"/>
                </a:highlight>
              </a:rPr>
              <a:t>utro parâmetro que podemos especificar é qual o tipo da mensagem </a:t>
            </a:r>
            <a:r>
              <a:rPr b="1" lang="pt-BR" sz="1600">
                <a:solidFill>
                  <a:srgbClr val="5C687C"/>
                </a:solidFill>
                <a:highlight>
                  <a:srgbClr val="FFFFFF"/>
                </a:highlight>
              </a:rPr>
              <a:t>icmp</a:t>
            </a:r>
            <a:r>
              <a:rPr lang="pt-BR" sz="1600">
                <a:solidFill>
                  <a:srgbClr val="5C687C"/>
                </a:solidFill>
                <a:highlight>
                  <a:srgbClr val="FFFFFF"/>
                </a:highlight>
              </a:rPr>
              <a:t> que queremos bloquear, vamos bloquear o </a:t>
            </a:r>
            <a:r>
              <a:rPr b="1" lang="pt-BR" sz="1600">
                <a:solidFill>
                  <a:srgbClr val="5C687C"/>
                </a:solidFill>
              </a:rPr>
              <a:t>echo request</a:t>
            </a:r>
            <a:r>
              <a:rPr lang="pt-BR" sz="1600">
                <a:solidFill>
                  <a:srgbClr val="5C687C"/>
                </a:solidFill>
                <a:highlight>
                  <a:srgbClr val="FFFFFF"/>
                </a:highlight>
              </a:rPr>
              <a:t>, que nada mais é que </a:t>
            </a:r>
            <a:r>
              <a:rPr b="1" lang="pt-BR" sz="1600">
                <a:solidFill>
                  <a:srgbClr val="5C687C"/>
                </a:solidFill>
                <a:highlight>
                  <a:srgbClr val="FFFFFF"/>
                </a:highlight>
              </a:rPr>
              <a:t>o pacote enviado pelo comando </a:t>
            </a:r>
            <a:r>
              <a:rPr b="1" lang="pt-BR" sz="1600">
                <a:solidFill>
                  <a:srgbClr val="5C687C"/>
                </a:solidFill>
              </a:rPr>
              <a:t>ping</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ctr">
              <a:lnSpc>
                <a:spcPct val="115000"/>
              </a:lnSpc>
              <a:spcBef>
                <a:spcPts val="500"/>
              </a:spcBef>
              <a:spcAft>
                <a:spcPts val="0"/>
              </a:spcAft>
              <a:buNone/>
            </a:pPr>
            <a:r>
              <a:rPr b="1" lang="pt-BR" sz="1600">
                <a:solidFill>
                  <a:schemeClr val="dk1"/>
                </a:solidFill>
              </a:rPr>
              <a:t>$ </a:t>
            </a:r>
            <a:r>
              <a:rPr b="1" lang="pt-BR" sz="1600">
                <a:solidFill>
                  <a:srgbClr val="000000"/>
                </a:solidFill>
                <a:highlight>
                  <a:srgbClr val="FFFFFF"/>
                </a:highlight>
              </a:rPr>
              <a:t>ipta</a:t>
            </a:r>
            <a:r>
              <a:rPr b="1" lang="pt-BR" sz="1600">
                <a:solidFill>
                  <a:srgbClr val="000000"/>
                </a:solidFill>
                <a:highlight>
                  <a:srgbClr val="FFFFFF"/>
                </a:highlight>
              </a:rPr>
              <a:t>bles -A INPUT -p icmp </a:t>
            </a:r>
            <a:r>
              <a:rPr b="1" lang="pt-BR" sz="1600">
                <a:solidFill>
                  <a:srgbClr val="E11B22"/>
                </a:solidFill>
                <a:highlight>
                  <a:srgbClr val="FFFFFF"/>
                </a:highlight>
              </a:rPr>
              <a:t>--icmp-type echo-request ...</a:t>
            </a:r>
            <a:br>
              <a:rPr lang="pt-BR" sz="1600">
                <a:solidFill>
                  <a:srgbClr val="5C687C"/>
                </a:solidFill>
                <a:highlight>
                  <a:srgbClr val="FFFFFF"/>
                </a:highlight>
              </a:rPr>
            </a:br>
            <a:br>
              <a:rPr lang="pt-BR" sz="1600">
                <a:solidFill>
                  <a:srgbClr val="5C687C"/>
                </a:solidFill>
                <a:highlight>
                  <a:srgbClr val="FFFFFF"/>
                </a:highlight>
              </a:rPr>
            </a:br>
            <a:r>
              <a:rPr lang="pt-BR">
                <a:solidFill>
                  <a:srgbClr val="5C687C"/>
                </a:solidFill>
                <a:highlight>
                  <a:srgbClr val="FFFFFF"/>
                </a:highlight>
              </a:rPr>
              <a:t>(Lembre-se que os comandos são </a:t>
            </a:r>
            <a:r>
              <a:rPr i="1" lang="pt-BR">
                <a:solidFill>
                  <a:srgbClr val="5C687C"/>
                </a:solidFill>
                <a:highlight>
                  <a:srgbClr val="FFFFFF"/>
                </a:highlight>
              </a:rPr>
              <a:t>case-sensitive</a:t>
            </a:r>
            <a:r>
              <a:rPr lang="pt-BR">
                <a:solidFill>
                  <a:srgbClr val="5C687C"/>
                </a:solidFill>
                <a:highlight>
                  <a:srgbClr val="FFFFFF"/>
                </a:highlight>
              </a:rPr>
              <a:t>, então temos que nos atentar se é em caixa alta ou não.)</a:t>
            </a:r>
            <a:endParaRPr>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ac43a92c65_0_126"/>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46" name="Google Shape;246;gac43a92c65_0_126"/>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Para criar uma regra com o "iptables" é bem simples, chamamos o comando </a:t>
            </a:r>
            <a:r>
              <a:rPr b="1" lang="pt-BR" sz="1600">
                <a:solidFill>
                  <a:srgbClr val="000000"/>
                </a:solidFill>
                <a:highlight>
                  <a:srgbClr val="FFFFFF"/>
                </a:highlight>
              </a:rPr>
              <a:t>iptables</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IV) </a:t>
            </a:r>
            <a:r>
              <a:rPr lang="pt-BR" sz="1600">
                <a:solidFill>
                  <a:srgbClr val="5C687C"/>
                </a:solidFill>
                <a:highlight>
                  <a:srgbClr val="FFFFFF"/>
                </a:highlight>
              </a:rPr>
              <a:t>E, por último, vamos falar qual </a:t>
            </a:r>
            <a:r>
              <a:rPr b="1" lang="pt-BR" sz="1600">
                <a:solidFill>
                  <a:srgbClr val="5C687C"/>
                </a:solidFill>
                <a:highlight>
                  <a:srgbClr val="FFFFFF"/>
                </a:highlight>
              </a:rPr>
              <a:t>ação</a:t>
            </a:r>
            <a:r>
              <a:rPr lang="pt-BR" sz="1600">
                <a:solidFill>
                  <a:srgbClr val="5C687C"/>
                </a:solidFill>
                <a:highlight>
                  <a:srgbClr val="FFFFFF"/>
                </a:highlight>
              </a:rPr>
              <a:t> deverá ser realizada com os pacotes que "caírem" nesse filtro. Podemos aceitar: </a:t>
            </a:r>
            <a:r>
              <a:rPr b="1" lang="pt-BR" sz="1600">
                <a:solidFill>
                  <a:srgbClr val="5C687C"/>
                </a:solidFill>
              </a:rPr>
              <a:t>ACCEPT</a:t>
            </a:r>
            <a:r>
              <a:rPr lang="pt-BR" sz="1600">
                <a:solidFill>
                  <a:srgbClr val="5C687C"/>
                </a:solidFill>
                <a:highlight>
                  <a:srgbClr val="FFFFFF"/>
                </a:highlight>
              </a:rPr>
              <a:t>, rejeitar: </a:t>
            </a:r>
            <a:r>
              <a:rPr b="1" lang="pt-BR" sz="1600">
                <a:solidFill>
                  <a:srgbClr val="5C687C"/>
                </a:solidFill>
              </a:rPr>
              <a:t>REJECT</a:t>
            </a:r>
            <a:r>
              <a:rPr lang="pt-BR" sz="1600">
                <a:solidFill>
                  <a:srgbClr val="5C687C"/>
                </a:solidFill>
                <a:highlight>
                  <a:srgbClr val="FFFFFF"/>
                </a:highlight>
              </a:rPr>
              <a:t> ou "largá-lo"/"dropá-lo": </a:t>
            </a:r>
            <a:r>
              <a:rPr b="1" lang="pt-BR" sz="1600">
                <a:solidFill>
                  <a:srgbClr val="5C687C"/>
                </a:solidFill>
              </a:rPr>
              <a:t>DROP</a:t>
            </a:r>
            <a:r>
              <a:rPr lang="pt-BR" sz="1600">
                <a:solidFill>
                  <a:srgbClr val="5C687C"/>
                </a:solidFill>
                <a:highlight>
                  <a:srgbClr val="FFFFFF"/>
                </a:highlight>
              </a:rPr>
              <a:t>. No caso, não queremos aceitar, então vamos dar um </a:t>
            </a:r>
            <a:r>
              <a:rPr b="1" lang="pt-BR" sz="1600">
                <a:solidFill>
                  <a:srgbClr val="5C687C"/>
                </a:solidFill>
              </a:rPr>
              <a:t>DROP</a:t>
            </a:r>
            <a:r>
              <a:rPr lang="pt-BR" sz="1600">
                <a:solidFill>
                  <a:srgbClr val="5C687C"/>
                </a:solidFill>
                <a:highlight>
                  <a:srgbClr val="FFFFFF"/>
                </a:highlight>
              </a:rPr>
              <a:t>. O parâmetro para passar à ação é </a:t>
            </a:r>
            <a:r>
              <a:rPr b="1" lang="pt-BR" sz="1600">
                <a:solidFill>
                  <a:srgbClr val="5C687C"/>
                </a:solidFill>
                <a:highlight>
                  <a:srgbClr val="FFFFFF"/>
                </a:highlight>
              </a:rPr>
              <a:t>"-j"</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ctr">
              <a:lnSpc>
                <a:spcPct val="115000"/>
              </a:lnSpc>
              <a:spcBef>
                <a:spcPts val="500"/>
              </a:spcBef>
              <a:spcAft>
                <a:spcPts val="0"/>
              </a:spcAft>
              <a:buNone/>
            </a:pPr>
            <a:r>
              <a:rPr b="1" lang="pt-BR" sz="1600">
                <a:solidFill>
                  <a:schemeClr val="dk1"/>
                </a:solidFill>
              </a:rPr>
              <a:t>$ </a:t>
            </a:r>
            <a:r>
              <a:rPr b="1" lang="pt-BR" sz="1600">
                <a:solidFill>
                  <a:srgbClr val="000000"/>
                </a:solidFill>
                <a:highlight>
                  <a:srgbClr val="FFFFFF"/>
                </a:highlight>
              </a:rPr>
              <a:t>ip</a:t>
            </a:r>
            <a:r>
              <a:rPr b="1" lang="pt-BR" sz="1600">
                <a:solidFill>
                  <a:srgbClr val="000000"/>
                </a:solidFill>
                <a:highlight>
                  <a:srgbClr val="FFFFFF"/>
                </a:highlight>
              </a:rPr>
              <a:t>tables -A INPUT -p icmp --icmp-type echo-request </a:t>
            </a:r>
            <a:r>
              <a:rPr b="1" lang="pt-BR" sz="1600">
                <a:solidFill>
                  <a:srgbClr val="E11B22"/>
                </a:solidFill>
                <a:highlight>
                  <a:srgbClr val="FFFFFF"/>
                </a:highlight>
              </a:rPr>
              <a:t>-j DROP</a:t>
            </a:r>
            <a:br>
              <a:rPr lang="pt-BR" sz="1600">
                <a:solidFill>
                  <a:srgbClr val="5C687C"/>
                </a:solidFill>
                <a:highlight>
                  <a:srgbClr val="FFFFFF"/>
                </a:highlight>
              </a:rPr>
            </a:br>
            <a:br>
              <a:rPr lang="pt-BR" sz="1600">
                <a:solidFill>
                  <a:srgbClr val="5C687C"/>
                </a:solidFill>
                <a:highlight>
                  <a:srgbClr val="FFFFFF"/>
                </a:highlight>
              </a:rPr>
            </a:br>
            <a:r>
              <a:rPr lang="pt-BR">
                <a:solidFill>
                  <a:srgbClr val="5C687C"/>
                </a:solidFill>
                <a:highlight>
                  <a:srgbClr val="FFFFFF"/>
                </a:highlight>
              </a:rPr>
              <a:t>(Lembre-se que os comandos são </a:t>
            </a:r>
            <a:r>
              <a:rPr i="1" lang="pt-BR">
                <a:solidFill>
                  <a:srgbClr val="5C687C"/>
                </a:solidFill>
                <a:highlight>
                  <a:srgbClr val="FFFFFF"/>
                </a:highlight>
              </a:rPr>
              <a:t>case-sensitive</a:t>
            </a:r>
            <a:r>
              <a:rPr lang="pt-BR">
                <a:solidFill>
                  <a:srgbClr val="5C687C"/>
                </a:solidFill>
                <a:highlight>
                  <a:srgbClr val="FFFFFF"/>
                </a:highlight>
              </a:rPr>
              <a:t>, então temos que nos atentar se é em caixa alta ou não.)</a:t>
            </a:r>
            <a:endParaRPr>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gab5bbdaeee_0_440"/>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Segurança</a:t>
            </a:r>
            <a:endParaRPr/>
          </a:p>
        </p:txBody>
      </p:sp>
      <p:sp>
        <p:nvSpPr>
          <p:cNvPr id="80" name="Google Shape;80;gab5bbdaeee_0_440"/>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b="1" lang="pt-BR" sz="1600"/>
              <a:t>Contexto</a:t>
            </a:r>
            <a:endParaRPr b="1" sz="1400">
              <a:solidFill>
                <a:srgbClr val="5C687C"/>
              </a:solidFill>
            </a:endParaRPr>
          </a:p>
          <a:p>
            <a:pPr indent="0" lvl="0" marL="457200" rtl="0" algn="just">
              <a:lnSpc>
                <a:spcPct val="115000"/>
              </a:lnSpc>
              <a:spcBef>
                <a:spcPts val="0"/>
              </a:spcBef>
              <a:spcAft>
                <a:spcPts val="0"/>
              </a:spcAft>
              <a:buClr>
                <a:schemeClr val="dk1"/>
              </a:buClr>
              <a:buSzPts val="1100"/>
              <a:buFont typeface="Arial"/>
              <a:buNone/>
            </a:pPr>
            <a:r>
              <a:t/>
            </a:r>
            <a:endParaRPr sz="1600">
              <a:solidFill>
                <a:srgbClr val="5C687C"/>
              </a:solidFill>
              <a:highlight>
                <a:srgbClr val="FFFFFF"/>
              </a:highlight>
            </a:endParaRPr>
          </a:p>
          <a:p>
            <a:pPr indent="0" lvl="0" marL="457200" rtl="0" algn="just">
              <a:lnSpc>
                <a:spcPct val="115000"/>
              </a:lnSpc>
              <a:spcBef>
                <a:spcPts val="0"/>
              </a:spcBef>
              <a:spcAft>
                <a:spcPts val="0"/>
              </a:spcAft>
              <a:buClr>
                <a:schemeClr val="dk1"/>
              </a:buClr>
              <a:buSzPts val="1100"/>
              <a:buFont typeface="Arial"/>
              <a:buNone/>
            </a:pPr>
            <a:r>
              <a:rPr lang="pt-BR" sz="1600">
                <a:solidFill>
                  <a:srgbClr val="5C687C"/>
                </a:solidFill>
                <a:highlight>
                  <a:srgbClr val="FFFFFF"/>
                </a:highlight>
              </a:rPr>
              <a:t>No conteúdo conhecemos alguns cuidados que precisamos ter ao expor nossas aplicações na internet. </a:t>
            </a:r>
            <a:endParaRPr sz="1600">
              <a:solidFill>
                <a:srgbClr val="5C687C"/>
              </a:solidFill>
              <a:highlight>
                <a:srgbClr val="FFFFFF"/>
              </a:highlight>
            </a:endParaRPr>
          </a:p>
          <a:p>
            <a:pPr indent="0" lvl="0" marL="457200" rtl="0" algn="just">
              <a:lnSpc>
                <a:spcPct val="115000"/>
              </a:lnSpc>
              <a:spcBef>
                <a:spcPts val="0"/>
              </a:spcBef>
              <a:spcAft>
                <a:spcPts val="0"/>
              </a:spcAft>
              <a:buClr>
                <a:schemeClr val="dk1"/>
              </a:buClr>
              <a:buSzPts val="1100"/>
              <a:buFont typeface="Arial"/>
              <a:buNone/>
            </a:pPr>
            <a:r>
              <a:t/>
            </a:r>
            <a:endParaRPr sz="1600">
              <a:solidFill>
                <a:srgbClr val="5C687C"/>
              </a:solidFill>
              <a:highlight>
                <a:srgbClr val="FFFFFF"/>
              </a:highlight>
            </a:endParaRPr>
          </a:p>
          <a:p>
            <a:pPr indent="0" lvl="0" marL="457200" rtl="0" algn="just">
              <a:lnSpc>
                <a:spcPct val="115000"/>
              </a:lnSpc>
              <a:spcBef>
                <a:spcPts val="0"/>
              </a:spcBef>
              <a:spcAft>
                <a:spcPts val="0"/>
              </a:spcAft>
              <a:buClr>
                <a:schemeClr val="dk1"/>
              </a:buClr>
              <a:buSzPts val="1100"/>
              <a:buFont typeface="Arial"/>
              <a:buNone/>
            </a:pPr>
            <a:r>
              <a:rPr lang="pt-BR" sz="1600">
                <a:solidFill>
                  <a:srgbClr val="5C687C"/>
                </a:solidFill>
                <a:highlight>
                  <a:srgbClr val="FFFFFF"/>
                </a:highlight>
              </a:rPr>
              <a:t>Vimos também </a:t>
            </a:r>
            <a:r>
              <a:rPr b="1" lang="pt-BR" sz="1600">
                <a:solidFill>
                  <a:srgbClr val="5C687C"/>
                </a:solidFill>
                <a:highlight>
                  <a:srgbClr val="FFFFFF"/>
                </a:highlight>
              </a:rPr>
              <a:t>como utilizar protocolos mais seguros</a:t>
            </a:r>
            <a:r>
              <a:rPr lang="pt-BR" sz="1600">
                <a:solidFill>
                  <a:srgbClr val="5C687C"/>
                </a:solidFill>
                <a:highlight>
                  <a:srgbClr val="FFFFFF"/>
                </a:highlight>
              </a:rPr>
              <a:t>, assim como alguns dispositivos que podem nos ajudar no controle das redes como os </a:t>
            </a:r>
            <a:r>
              <a:rPr b="1" lang="pt-BR" sz="1600">
                <a:solidFill>
                  <a:srgbClr val="5C687C"/>
                </a:solidFill>
                <a:highlight>
                  <a:srgbClr val="FFFFFF"/>
                </a:highlight>
              </a:rPr>
              <a:t>proxies e firewalls</a:t>
            </a:r>
            <a:r>
              <a:rPr lang="pt-BR" sz="1600">
                <a:solidFill>
                  <a:srgbClr val="5C687C"/>
                </a:solidFill>
                <a:highlight>
                  <a:srgbClr val="FFFFFF"/>
                </a:highlight>
              </a:rPr>
              <a:t>. </a:t>
            </a:r>
            <a:endParaRPr sz="1600">
              <a:solidFill>
                <a:srgbClr val="5C687C"/>
              </a:solidFill>
              <a:highlight>
                <a:srgbClr val="FFFFFF"/>
              </a:highlight>
            </a:endParaRPr>
          </a:p>
          <a:p>
            <a:pPr indent="0" lvl="0" marL="457200" rtl="0" algn="just">
              <a:lnSpc>
                <a:spcPct val="115000"/>
              </a:lnSpc>
              <a:spcBef>
                <a:spcPts val="0"/>
              </a:spcBef>
              <a:spcAft>
                <a:spcPts val="0"/>
              </a:spcAft>
              <a:buClr>
                <a:schemeClr val="dk1"/>
              </a:buClr>
              <a:buSzPts val="1100"/>
              <a:buFont typeface="Arial"/>
              <a:buNone/>
            </a:pPr>
            <a:r>
              <a:t/>
            </a:r>
            <a:endParaRPr sz="1600">
              <a:solidFill>
                <a:srgbClr val="5C687C"/>
              </a:solidFill>
              <a:highlight>
                <a:srgbClr val="FFFFFF"/>
              </a:highlight>
            </a:endParaRPr>
          </a:p>
          <a:p>
            <a:pPr indent="0" lvl="0" marL="457200" rtl="0" algn="just">
              <a:lnSpc>
                <a:spcPct val="115000"/>
              </a:lnSpc>
              <a:spcBef>
                <a:spcPts val="0"/>
              </a:spcBef>
              <a:spcAft>
                <a:spcPts val="0"/>
              </a:spcAft>
              <a:buClr>
                <a:schemeClr val="dk1"/>
              </a:buClr>
              <a:buSzPts val="1100"/>
              <a:buFont typeface="Arial"/>
              <a:buNone/>
            </a:pPr>
            <a:r>
              <a:rPr lang="pt-BR" sz="1600">
                <a:solidFill>
                  <a:srgbClr val="5C687C"/>
                </a:solidFill>
                <a:highlight>
                  <a:srgbClr val="FFFFFF"/>
                </a:highlight>
              </a:rPr>
              <a:t>Além disso, existem diversas ferramentas, gratuitas ou pagas, que oferecem camadas adicionais de segurança, e serviços que propõem algumas soluções bem interessante.</a:t>
            </a:r>
            <a:endParaRPr sz="1600">
              <a:solidFill>
                <a:srgbClr val="5C687C"/>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ac43a92c65_0_132"/>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52" name="Google Shape;252;gac43a92c65_0_132"/>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Para criar uma regra com o "iptables" é bem simples, chamamos o comando </a:t>
            </a:r>
            <a:r>
              <a:rPr b="1" lang="pt-BR" sz="1600">
                <a:solidFill>
                  <a:srgbClr val="000000"/>
                </a:solidFill>
                <a:highlight>
                  <a:srgbClr val="FFFFFF"/>
                </a:highlight>
              </a:rPr>
              <a:t>iptables</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Poderíamos utilizar o </a:t>
            </a:r>
            <a:r>
              <a:rPr b="1" lang="pt-BR" sz="1600">
                <a:solidFill>
                  <a:srgbClr val="5C687C"/>
                </a:solidFill>
              </a:rPr>
              <a:t>REJECT</a:t>
            </a:r>
            <a:r>
              <a:rPr lang="pt-BR" sz="1600">
                <a:solidFill>
                  <a:srgbClr val="5C687C"/>
                </a:solidFill>
                <a:highlight>
                  <a:srgbClr val="FFFFFF"/>
                </a:highlight>
              </a:rPr>
              <a:t> também, a diferença é que o </a:t>
            </a:r>
            <a:r>
              <a:rPr b="1" lang="pt-BR" sz="1600">
                <a:solidFill>
                  <a:srgbClr val="5C687C"/>
                </a:solidFill>
                <a:highlight>
                  <a:srgbClr val="FFFFFF"/>
                </a:highlight>
              </a:rPr>
              <a:t>REJECT</a:t>
            </a:r>
            <a:r>
              <a:rPr lang="pt-BR" sz="1600">
                <a:solidFill>
                  <a:srgbClr val="5C687C"/>
                </a:solidFill>
                <a:highlight>
                  <a:srgbClr val="FFFFFF"/>
                </a:highlight>
              </a:rPr>
              <a:t> irá "</a:t>
            </a:r>
            <a:r>
              <a:rPr b="1" lang="pt-BR" sz="1600">
                <a:solidFill>
                  <a:srgbClr val="5C687C"/>
                </a:solidFill>
                <a:highlight>
                  <a:srgbClr val="FFFFFF"/>
                </a:highlight>
              </a:rPr>
              <a:t>responder</a:t>
            </a:r>
            <a:r>
              <a:rPr lang="pt-BR" sz="1600">
                <a:solidFill>
                  <a:srgbClr val="5C687C"/>
                </a:solidFill>
                <a:highlight>
                  <a:srgbClr val="FFFFFF"/>
                </a:highlight>
              </a:rPr>
              <a:t>" com um </a:t>
            </a:r>
            <a:r>
              <a:rPr b="1" lang="pt-BR" sz="1600">
                <a:solidFill>
                  <a:srgbClr val="5C687C"/>
                </a:solidFill>
                <a:highlight>
                  <a:srgbClr val="FFFFFF"/>
                </a:highlight>
              </a:rPr>
              <a:t>erro</a:t>
            </a:r>
            <a:r>
              <a:rPr lang="pt-BR" sz="1600">
                <a:solidFill>
                  <a:srgbClr val="5C687C"/>
                </a:solidFill>
                <a:highlight>
                  <a:srgbClr val="FFFFFF"/>
                </a:highlight>
              </a:rPr>
              <a:t> àquela requisição. Já com o </a:t>
            </a:r>
            <a:r>
              <a:rPr b="1" lang="pt-BR" sz="1600">
                <a:solidFill>
                  <a:srgbClr val="5C687C"/>
                </a:solidFill>
              </a:rPr>
              <a:t>DROP</a:t>
            </a:r>
            <a:r>
              <a:rPr lang="pt-BR" sz="1600">
                <a:solidFill>
                  <a:srgbClr val="5C687C"/>
                </a:solidFill>
                <a:highlight>
                  <a:srgbClr val="FFFFFF"/>
                </a:highlight>
              </a:rPr>
              <a:t> ele simplesmente irá </a:t>
            </a:r>
            <a:r>
              <a:rPr lang="pt-BR" sz="1600" u="sng">
                <a:solidFill>
                  <a:srgbClr val="5C687C"/>
                </a:solidFill>
                <a:highlight>
                  <a:srgbClr val="FFFFFF"/>
                </a:highlight>
              </a:rPr>
              <a:t>descartar o pacote como se nada tivesse acontecido</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ctr">
              <a:lnSpc>
                <a:spcPct val="115000"/>
              </a:lnSpc>
              <a:spcBef>
                <a:spcPts val="500"/>
              </a:spcBef>
              <a:spcAft>
                <a:spcPts val="0"/>
              </a:spcAft>
              <a:buNone/>
            </a:pPr>
            <a:r>
              <a:rPr b="1" lang="pt-BR" sz="1600">
                <a:solidFill>
                  <a:schemeClr val="dk1"/>
                </a:solidFill>
              </a:rPr>
              <a:t>$ </a:t>
            </a:r>
            <a:r>
              <a:rPr b="1" lang="pt-BR" sz="1600">
                <a:solidFill>
                  <a:srgbClr val="000000"/>
                </a:solidFill>
                <a:highlight>
                  <a:srgbClr val="FFFFFF"/>
                </a:highlight>
              </a:rPr>
              <a:t>i</a:t>
            </a:r>
            <a:r>
              <a:rPr b="1" lang="pt-BR" sz="1600">
                <a:solidFill>
                  <a:srgbClr val="000000"/>
                </a:solidFill>
                <a:highlight>
                  <a:srgbClr val="FFFFFF"/>
                </a:highlight>
              </a:rPr>
              <a:t>ptables -A INPUT -p icmp --icmp-type echo-request -j </a:t>
            </a:r>
            <a:r>
              <a:rPr b="1" lang="pt-BR" sz="1600">
                <a:solidFill>
                  <a:srgbClr val="E11B22"/>
                </a:solidFill>
                <a:highlight>
                  <a:srgbClr val="FFFFFF"/>
                </a:highlight>
              </a:rPr>
              <a:t>REJECT</a:t>
            </a:r>
            <a:br>
              <a:rPr lang="pt-BR" sz="1600">
                <a:solidFill>
                  <a:srgbClr val="5C687C"/>
                </a:solidFill>
                <a:highlight>
                  <a:srgbClr val="FFFFFF"/>
                </a:highlight>
              </a:rPr>
            </a:br>
            <a:br>
              <a:rPr lang="pt-BR" sz="1600">
                <a:solidFill>
                  <a:srgbClr val="5C687C"/>
                </a:solidFill>
                <a:highlight>
                  <a:srgbClr val="FFFFFF"/>
                </a:highlight>
              </a:rPr>
            </a:br>
            <a:r>
              <a:rPr lang="pt-BR">
                <a:solidFill>
                  <a:srgbClr val="5C687C"/>
                </a:solidFill>
                <a:highlight>
                  <a:srgbClr val="FFFFFF"/>
                </a:highlight>
              </a:rPr>
              <a:t>(Lembre-se que os comandos são </a:t>
            </a:r>
            <a:r>
              <a:rPr i="1" lang="pt-BR">
                <a:solidFill>
                  <a:srgbClr val="5C687C"/>
                </a:solidFill>
                <a:highlight>
                  <a:srgbClr val="FFFFFF"/>
                </a:highlight>
              </a:rPr>
              <a:t>case-sensitive</a:t>
            </a:r>
            <a:r>
              <a:rPr lang="pt-BR">
                <a:solidFill>
                  <a:srgbClr val="5C687C"/>
                </a:solidFill>
                <a:highlight>
                  <a:srgbClr val="FFFFFF"/>
                </a:highlight>
              </a:rPr>
              <a:t>, então temos que nos atentar se é em caixa alta ou não.)</a:t>
            </a:r>
            <a:endParaRPr>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ac43a92c65_0_154"/>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58" name="Google Shape;258;gac43a92c65_0_154"/>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Diferente do DROP, o REJECT irá responder com uma </a:t>
            </a:r>
            <a:r>
              <a:rPr b="1" lang="pt-BR" sz="1600">
                <a:solidFill>
                  <a:srgbClr val="5C687C"/>
                </a:solidFill>
                <a:highlight>
                  <a:srgbClr val="FFFFFF"/>
                </a:highlight>
              </a:rPr>
              <a:t>falha</a:t>
            </a:r>
            <a:r>
              <a:rPr lang="pt-BR" sz="1600">
                <a:solidFill>
                  <a:srgbClr val="5C687C"/>
                </a:solidFill>
                <a:highlight>
                  <a:srgbClr val="FFFFFF"/>
                </a:highlight>
              </a:rPr>
              <a:t> para àquele protocolo específico.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sz="1600">
              <a:solidFill>
                <a:srgbClr val="5C687C"/>
              </a:solidFill>
              <a:highlight>
                <a:srgbClr val="FFFFFF"/>
              </a:highlight>
            </a:endParaRPr>
          </a:p>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Ele estará indicando que o pacote foi rejeitado pelo firewall numa resposta como "Oi, aqui é o firewall, estou rejeitando seu pacote, valeu", diferente do DROP que simplesmente irá descartar o pacote e o remetente ficará sem saber o que houve.</a:t>
            </a:r>
            <a:endParaRPr sz="1600">
              <a:solidFill>
                <a:srgbClr val="5C687C"/>
              </a:solidFill>
              <a:highlight>
                <a:srgbClr val="FFFFFF"/>
              </a:highlight>
            </a:endParaRPr>
          </a:p>
          <a:p>
            <a:pPr indent="0" lvl="0" marL="0" rtl="0" algn="just">
              <a:spcBef>
                <a:spcPts val="0"/>
              </a:spcBef>
              <a:spcAft>
                <a:spcPts val="0"/>
              </a:spcAft>
              <a:buNone/>
            </a:pPr>
            <a:r>
              <a:t/>
            </a:r>
            <a:endParaRPr sz="1600">
              <a:solidFill>
                <a:srgbClr val="5C687C"/>
              </a:solidFill>
              <a:highlight>
                <a:srgbClr val="FFFFFF"/>
              </a:highlight>
            </a:endParaRPr>
          </a:p>
          <a:p>
            <a:pPr indent="-330200" lvl="0" marL="457200" rtl="0" algn="just">
              <a:spcBef>
                <a:spcPts val="1200"/>
              </a:spcBef>
              <a:spcAft>
                <a:spcPts val="0"/>
              </a:spcAft>
              <a:buClr>
                <a:srgbClr val="5C687C"/>
              </a:buClr>
              <a:buSzPts val="1600"/>
              <a:buChar char="●"/>
            </a:pPr>
            <a:r>
              <a:rPr lang="pt-BR" sz="1600" u="sng">
                <a:solidFill>
                  <a:srgbClr val="5C687C"/>
                </a:solidFill>
                <a:highlight>
                  <a:srgbClr val="FFFFFF"/>
                </a:highlight>
              </a:rPr>
              <a:t>Então o REJECT é melhor do que o DROP? ou DROP é melhor?</a:t>
            </a:r>
            <a:endParaRPr sz="1600" u="sng">
              <a:solidFill>
                <a:srgbClr val="5C687C"/>
              </a:solidFill>
              <a:highlight>
                <a:srgbClr val="FFFFFF"/>
              </a:highlight>
            </a:endParaRPr>
          </a:p>
          <a:p>
            <a:pPr indent="0" lvl="0" marL="457200" rtl="0" algn="just">
              <a:lnSpc>
                <a:spcPct val="115000"/>
              </a:lnSpc>
              <a:spcBef>
                <a:spcPts val="12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gac43a92c65_0_160"/>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64" name="Google Shape;264;gac43a92c65_0_160"/>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Não tem um melhor, ambos têm diferentes consequências. Por exemplo, </a:t>
            </a:r>
            <a:r>
              <a:rPr b="1" lang="pt-BR" sz="1600" u="sng">
                <a:solidFill>
                  <a:srgbClr val="5C687C"/>
                </a:solidFill>
                <a:highlight>
                  <a:srgbClr val="FFFFFF"/>
                </a:highlight>
              </a:rPr>
              <a:t>se você quiser de fato dificultar a vida de um "atacante" na sua rede, o DROP pode ser melhor</a:t>
            </a:r>
            <a:r>
              <a:rPr lang="pt-BR" sz="1600">
                <a:solidFill>
                  <a:srgbClr val="5C687C"/>
                </a:solidFill>
                <a:highlight>
                  <a:srgbClr val="FFFFFF"/>
                </a:highlight>
              </a:rPr>
              <a:t>, pois ele não saberá o porquê dele não estar recebendo a resposta, pode ser por N motivos. Agora com o REJECT, você entrega que é um bloqueio de propósito, provavelmente feito por um firewall, identificando inclusive o IP dele.</a:t>
            </a:r>
            <a:endParaRPr sz="1600">
              <a:solidFill>
                <a:srgbClr val="5C687C"/>
              </a:solidFill>
              <a:highlight>
                <a:srgbClr val="FFFFFF"/>
              </a:highlight>
            </a:endParaRPr>
          </a:p>
          <a:p>
            <a:pPr indent="0" lvl="0" marL="457200" rtl="0" algn="just">
              <a:spcBef>
                <a:spcPts val="0"/>
              </a:spcBef>
              <a:spcAft>
                <a:spcPts val="0"/>
              </a:spcAft>
              <a:buNone/>
            </a:pPr>
            <a:r>
              <a:t/>
            </a:r>
            <a:endParaRPr sz="1600">
              <a:solidFill>
                <a:srgbClr val="5C687C"/>
              </a:solidFill>
              <a:highlight>
                <a:srgbClr val="FFFFFF"/>
              </a:highlight>
            </a:endParaRPr>
          </a:p>
          <a:p>
            <a:pPr indent="-330200" lvl="0" marL="457200" rtl="0" algn="just">
              <a:spcBef>
                <a:spcPts val="1200"/>
              </a:spcBef>
              <a:spcAft>
                <a:spcPts val="0"/>
              </a:spcAft>
              <a:buClr>
                <a:srgbClr val="5C687C"/>
              </a:buClr>
              <a:buSzPts val="1600"/>
              <a:buChar char="●"/>
            </a:pPr>
            <a:r>
              <a:rPr lang="pt-BR" sz="1600">
                <a:solidFill>
                  <a:srgbClr val="5C687C"/>
                </a:solidFill>
                <a:highlight>
                  <a:srgbClr val="FFFFFF"/>
                </a:highlight>
              </a:rPr>
              <a:t>Porém, </a:t>
            </a:r>
            <a:r>
              <a:rPr b="1" lang="pt-BR" sz="1600" u="sng">
                <a:solidFill>
                  <a:srgbClr val="5C687C"/>
                </a:solidFill>
                <a:highlight>
                  <a:srgbClr val="FFFFFF"/>
                </a:highlight>
              </a:rPr>
              <a:t>se for o bloqueio para impedir o tráfego interno, por exemplo, talvez seja mais interessante responder com uma falha</a:t>
            </a:r>
            <a:r>
              <a:rPr lang="pt-BR" sz="1600">
                <a:solidFill>
                  <a:srgbClr val="5C687C"/>
                </a:solidFill>
                <a:highlight>
                  <a:srgbClr val="FFFFFF"/>
                </a:highlight>
              </a:rPr>
              <a:t>, de modo que o remetente não continue a tentar sem saber o que aconteceu com o pacote, pois como o DROP não dará uma resposta, poderá ter acontecido N coisas no caminho e o remetente pode inclusive achar que foi uma falha de conexão.</a:t>
            </a:r>
            <a:endParaRPr sz="1600">
              <a:solidFill>
                <a:srgbClr val="5C687C"/>
              </a:solidFill>
              <a:highlight>
                <a:srgbClr val="FFFFFF"/>
              </a:highlight>
            </a:endParaRPr>
          </a:p>
          <a:p>
            <a:pPr indent="0" lvl="0" marL="457200" rtl="0" algn="just">
              <a:lnSpc>
                <a:spcPct val="115000"/>
              </a:lnSpc>
              <a:spcBef>
                <a:spcPts val="12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ac43a92c65_0_165"/>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70" name="Google Shape;270;gac43a92c65_0_165"/>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42900" lvl="0" marL="457200" rtl="0" algn="just">
              <a:lnSpc>
                <a:spcPct val="115000"/>
              </a:lnSpc>
              <a:spcBef>
                <a:spcPts val="500"/>
              </a:spcBef>
              <a:spcAft>
                <a:spcPts val="0"/>
              </a:spcAft>
              <a:buClr>
                <a:srgbClr val="5C687C"/>
              </a:buClr>
              <a:buSzPts val="1800"/>
              <a:buChar char="●"/>
            </a:pPr>
            <a:r>
              <a:rPr lang="pt-BR" sz="1800">
                <a:solidFill>
                  <a:srgbClr val="5C687C"/>
                </a:solidFill>
                <a:highlight>
                  <a:srgbClr val="FFFFFF"/>
                </a:highlight>
              </a:rPr>
              <a:t>As regras no </a:t>
            </a:r>
            <a:r>
              <a:rPr b="1" lang="pt-BR" sz="1800">
                <a:solidFill>
                  <a:srgbClr val="5C687C"/>
                </a:solidFill>
                <a:highlight>
                  <a:srgbClr val="FFFFFF"/>
                </a:highlight>
              </a:rPr>
              <a:t>Iptables</a:t>
            </a:r>
            <a:r>
              <a:rPr lang="pt-BR" sz="1800">
                <a:solidFill>
                  <a:srgbClr val="5C687C"/>
                </a:solidFill>
                <a:highlight>
                  <a:srgbClr val="FFFFFF"/>
                </a:highlight>
              </a:rPr>
              <a:t> são executadas de fato como uma "</a:t>
            </a:r>
            <a:r>
              <a:rPr b="1" lang="pt-BR" sz="1800">
                <a:solidFill>
                  <a:srgbClr val="5C687C"/>
                </a:solidFill>
                <a:highlight>
                  <a:srgbClr val="FFFFFF"/>
                </a:highlight>
              </a:rPr>
              <a:t>cadeia</a:t>
            </a:r>
            <a:r>
              <a:rPr lang="pt-BR" sz="1800">
                <a:solidFill>
                  <a:srgbClr val="5C687C"/>
                </a:solidFill>
                <a:highlight>
                  <a:srgbClr val="FFFFFF"/>
                </a:highlight>
              </a:rPr>
              <a:t>", isso significa que elas vão sendo </a:t>
            </a:r>
            <a:r>
              <a:rPr b="1" lang="pt-BR" sz="1800">
                <a:solidFill>
                  <a:srgbClr val="5C687C"/>
                </a:solidFill>
                <a:highlight>
                  <a:srgbClr val="FFFFFF"/>
                </a:highlight>
              </a:rPr>
              <a:t>executadas em sequência</a:t>
            </a:r>
            <a:r>
              <a:rPr lang="pt-BR" sz="1800">
                <a:solidFill>
                  <a:srgbClr val="5C687C"/>
                </a:solidFill>
                <a:highlight>
                  <a:srgbClr val="FFFFFF"/>
                </a:highlight>
              </a:rPr>
              <a:t> e de modo complementar. </a:t>
            </a:r>
            <a:endParaRPr sz="1800">
              <a:solidFill>
                <a:srgbClr val="5C687C"/>
              </a:solidFill>
              <a:highlight>
                <a:srgbClr val="FFFFFF"/>
              </a:highlight>
            </a:endParaRPr>
          </a:p>
          <a:p>
            <a:pPr indent="0" lvl="0" marL="457200" rtl="0" algn="just">
              <a:lnSpc>
                <a:spcPct val="115000"/>
              </a:lnSpc>
              <a:spcBef>
                <a:spcPts val="500"/>
              </a:spcBef>
              <a:spcAft>
                <a:spcPts val="0"/>
              </a:spcAft>
              <a:buNone/>
            </a:pPr>
            <a:r>
              <a:t/>
            </a:r>
            <a:endParaRPr sz="1800">
              <a:solidFill>
                <a:srgbClr val="5C687C"/>
              </a:solidFill>
              <a:highlight>
                <a:srgbClr val="FFFFFF"/>
              </a:highlight>
            </a:endParaRPr>
          </a:p>
          <a:p>
            <a:pPr indent="-342900" lvl="0" marL="457200" rtl="0" algn="just">
              <a:lnSpc>
                <a:spcPct val="115000"/>
              </a:lnSpc>
              <a:spcBef>
                <a:spcPts val="500"/>
              </a:spcBef>
              <a:spcAft>
                <a:spcPts val="0"/>
              </a:spcAft>
              <a:buClr>
                <a:srgbClr val="5C687C"/>
              </a:buClr>
              <a:buSzPts val="1800"/>
              <a:buChar char="●"/>
            </a:pPr>
            <a:r>
              <a:rPr lang="pt-BR" sz="1800">
                <a:solidFill>
                  <a:srgbClr val="5C687C"/>
                </a:solidFill>
                <a:highlight>
                  <a:srgbClr val="FFFFFF"/>
                </a:highlight>
              </a:rPr>
              <a:t>O próximo exemplo vai abordar esse conceito.</a:t>
            </a:r>
            <a:endParaRPr sz="18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gac43a92c65_0_220"/>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76" name="Google Shape;276;gac43a92c65_0_220"/>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Imagina que queremos </a:t>
            </a:r>
            <a:r>
              <a:rPr b="1" lang="pt-BR" sz="1600">
                <a:solidFill>
                  <a:srgbClr val="5C687C"/>
                </a:solidFill>
                <a:highlight>
                  <a:srgbClr val="FFFFFF"/>
                </a:highlight>
              </a:rPr>
              <a:t>evitar</a:t>
            </a:r>
            <a:r>
              <a:rPr lang="pt-BR" sz="1600">
                <a:solidFill>
                  <a:srgbClr val="5C687C"/>
                </a:solidFill>
                <a:highlight>
                  <a:srgbClr val="FFFFFF"/>
                </a:highlight>
              </a:rPr>
              <a:t> um </a:t>
            </a:r>
            <a:r>
              <a:rPr b="1" i="1" lang="pt-BR" sz="1600">
                <a:solidFill>
                  <a:srgbClr val="5C687C"/>
                </a:solidFill>
                <a:highlight>
                  <a:srgbClr val="FFFFFF"/>
                </a:highlight>
              </a:rPr>
              <a:t>DDoS</a:t>
            </a:r>
            <a:r>
              <a:rPr lang="pt-BR" sz="1600">
                <a:solidFill>
                  <a:srgbClr val="5C687C"/>
                </a:solidFill>
                <a:highlight>
                  <a:srgbClr val="FFFFFF"/>
                </a:highlight>
              </a:rPr>
              <a:t> (ataque de negação de serviço) em nossa máquina, porém, ainda quero que seja possível "</a:t>
            </a:r>
            <a:r>
              <a:rPr b="1" lang="pt-BR" sz="1600">
                <a:solidFill>
                  <a:srgbClr val="5C687C"/>
                </a:solidFill>
                <a:highlight>
                  <a:srgbClr val="FFFFFF"/>
                </a:highlight>
              </a:rPr>
              <a:t>pingá-la</a:t>
            </a:r>
            <a:r>
              <a:rPr lang="pt-BR" sz="1600">
                <a:solidFill>
                  <a:srgbClr val="5C687C"/>
                </a:solidFill>
                <a:highlight>
                  <a:srgbClr val="FFFFFF"/>
                </a:highlight>
              </a:rPr>
              <a:t>", para conseguir testar se ela está ok caso eu precise algum dia.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Dessa forma, queremos criar a seguinte política para os protocolos "</a:t>
            </a:r>
            <a:r>
              <a:rPr b="1" lang="pt-BR" sz="1600">
                <a:solidFill>
                  <a:srgbClr val="5C687C"/>
                </a:solidFill>
                <a:highlight>
                  <a:srgbClr val="FFFFFF"/>
                </a:highlight>
              </a:rPr>
              <a:t>icmp</a:t>
            </a:r>
            <a:r>
              <a:rPr lang="pt-BR" sz="1600">
                <a:solidFill>
                  <a:srgbClr val="5C687C"/>
                </a:solidFill>
                <a:highlight>
                  <a:srgbClr val="FFFFFF"/>
                </a:highlight>
              </a:rPr>
              <a:t>": </a:t>
            </a:r>
            <a:br>
              <a:rPr lang="pt-BR" sz="1600">
                <a:solidFill>
                  <a:srgbClr val="5C687C"/>
                </a:solidFill>
                <a:highlight>
                  <a:srgbClr val="FFFFFF"/>
                </a:highlight>
              </a:rPr>
            </a:br>
            <a:br>
              <a:rPr lang="pt-BR" sz="1600">
                <a:solidFill>
                  <a:srgbClr val="5C687C"/>
                </a:solidFill>
                <a:highlight>
                  <a:srgbClr val="FFFFFF"/>
                </a:highlight>
              </a:rPr>
            </a:br>
            <a:r>
              <a:rPr b="1" lang="pt-BR" sz="1600">
                <a:solidFill>
                  <a:srgbClr val="5C687C"/>
                </a:solidFill>
                <a:highlight>
                  <a:srgbClr val="FFFFFF"/>
                </a:highlight>
              </a:rPr>
              <a:t>"Aceitarei pacotes a cada 10 segundos, caso esteja dentro desse tempo eu aceito, caso contrário eu rejeito ou "dropo" esse pacote".</a:t>
            </a:r>
            <a:endParaRPr b="1"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ac43a92c65_0_226"/>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82" name="Google Shape;282;gac43a92c65_0_226"/>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Vamos reescrever novamente um </a:t>
            </a:r>
            <a:r>
              <a:rPr b="1" lang="pt-BR" sz="1600">
                <a:solidFill>
                  <a:srgbClr val="5C687C"/>
                </a:solidFill>
                <a:highlight>
                  <a:srgbClr val="FFFFFF"/>
                </a:highlight>
              </a:rPr>
              <a:t>filtro</a:t>
            </a:r>
            <a:r>
              <a:rPr lang="pt-BR" sz="1600">
                <a:solidFill>
                  <a:srgbClr val="5C687C"/>
                </a:solidFill>
                <a:highlight>
                  <a:srgbClr val="FFFFFF"/>
                </a:highlight>
              </a:rPr>
              <a:t> para o protocolo </a:t>
            </a:r>
            <a:r>
              <a:rPr b="1" lang="pt-BR" sz="1600">
                <a:solidFill>
                  <a:srgbClr val="5C687C"/>
                </a:solidFill>
                <a:highlight>
                  <a:srgbClr val="FFFFFF"/>
                </a:highlight>
              </a:rPr>
              <a:t>icmp</a:t>
            </a:r>
            <a:r>
              <a:rPr lang="pt-BR" sz="1600">
                <a:solidFill>
                  <a:srgbClr val="5C687C"/>
                </a:solidFill>
                <a:highlight>
                  <a:srgbClr val="FFFFFF"/>
                </a:highlight>
              </a:rPr>
              <a:t>, mais especificamente para bloquear o ping, ou seja o </a:t>
            </a:r>
            <a:r>
              <a:rPr lang="pt-BR" sz="1600">
                <a:solidFill>
                  <a:srgbClr val="5C687C"/>
                </a:solidFill>
              </a:rPr>
              <a:t>echo-request</a:t>
            </a:r>
            <a:r>
              <a:rPr lang="pt-BR" sz="1600">
                <a:solidFill>
                  <a:srgbClr val="5C687C"/>
                </a:solidFill>
                <a:highlight>
                  <a:srgbClr val="FFFFFF"/>
                </a:highlight>
              </a:rPr>
              <a:t> do icmp:</a:t>
            </a:r>
            <a:endParaRPr sz="1600">
              <a:solidFill>
                <a:srgbClr val="5C687C"/>
              </a:solidFill>
              <a:highlight>
                <a:srgbClr val="FFFFFF"/>
              </a:highlight>
            </a:endParaRPr>
          </a:p>
          <a:p>
            <a:pPr indent="0" lvl="0" marL="0" rtl="0" algn="ctr">
              <a:lnSpc>
                <a:spcPct val="115000"/>
              </a:lnSpc>
              <a:spcBef>
                <a:spcPts val="500"/>
              </a:spcBef>
              <a:spcAft>
                <a:spcPts val="0"/>
              </a:spcAft>
              <a:buNone/>
            </a:pPr>
            <a:r>
              <a:t/>
            </a:r>
            <a:endParaRPr sz="1600">
              <a:solidFill>
                <a:srgbClr val="000000"/>
              </a:solidFill>
            </a:endParaRPr>
          </a:p>
          <a:p>
            <a:pPr indent="0" lvl="0" marL="0" rtl="0" algn="ctr">
              <a:lnSpc>
                <a:spcPct val="115000"/>
              </a:lnSpc>
              <a:spcBef>
                <a:spcPts val="500"/>
              </a:spcBef>
              <a:spcAft>
                <a:spcPts val="0"/>
              </a:spcAft>
              <a:buNone/>
            </a:pPr>
            <a:r>
              <a:rPr lang="pt-BR" sz="1600">
                <a:solidFill>
                  <a:schemeClr val="dk1"/>
                </a:solidFill>
              </a:rPr>
              <a:t>$ </a:t>
            </a:r>
            <a:r>
              <a:rPr lang="pt-BR" sz="1600">
                <a:solidFill>
                  <a:srgbClr val="000000"/>
                </a:solidFill>
              </a:rPr>
              <a:t>iptables -A INPUT -p icmp --icmp-type echo-request ...</a:t>
            </a:r>
            <a:endParaRPr sz="1600">
              <a:solidFill>
                <a:srgbClr val="000000"/>
              </a:solidFill>
            </a:endParaRPr>
          </a:p>
          <a:p>
            <a:pPr indent="0" lvl="0" marL="0" rtl="0" algn="just">
              <a:lnSpc>
                <a:spcPct val="115000"/>
              </a:lnSpc>
              <a:spcBef>
                <a:spcPts val="500"/>
              </a:spcBef>
              <a:spcAft>
                <a:spcPts val="0"/>
              </a:spcAft>
              <a:buNone/>
            </a:pPr>
            <a:r>
              <a:t/>
            </a:r>
            <a:endParaRPr sz="1600">
              <a:solidFill>
                <a:srgbClr val="000000"/>
              </a:solidFill>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A ideia é: </a:t>
            </a:r>
            <a:r>
              <a:rPr b="1" lang="pt-BR" sz="1600">
                <a:solidFill>
                  <a:srgbClr val="5C687C"/>
                </a:solidFill>
                <a:highlight>
                  <a:srgbClr val="FFFFFF"/>
                </a:highlight>
              </a:rPr>
              <a:t>"aceitar um pacote a cada 10 segundos e bloquear os demais"</a:t>
            </a:r>
            <a:r>
              <a:rPr lang="pt-BR" sz="1600">
                <a:solidFill>
                  <a:srgbClr val="5C687C"/>
                </a:solidFill>
                <a:highlight>
                  <a:srgbClr val="FFFFFF"/>
                </a:highlight>
              </a:rPr>
              <a:t>. Vamos criar a primeira regra, aceitar a cada 10 segundos.</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ac43a92c65_0_234"/>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88" name="Google Shape;288;gac43a92c65_0_234"/>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Vamos reescrever novamente um </a:t>
            </a:r>
            <a:r>
              <a:rPr b="1" lang="pt-BR" sz="1600">
                <a:solidFill>
                  <a:srgbClr val="5C687C"/>
                </a:solidFill>
                <a:highlight>
                  <a:srgbClr val="FFFFFF"/>
                </a:highlight>
              </a:rPr>
              <a:t>filtro</a:t>
            </a:r>
            <a:r>
              <a:rPr lang="pt-BR" sz="1600">
                <a:solidFill>
                  <a:srgbClr val="5C687C"/>
                </a:solidFill>
                <a:highlight>
                  <a:srgbClr val="FFFFFF"/>
                </a:highlight>
              </a:rPr>
              <a:t> para o protocolo </a:t>
            </a:r>
            <a:r>
              <a:rPr b="1" lang="pt-BR" sz="1600">
                <a:solidFill>
                  <a:srgbClr val="5C687C"/>
                </a:solidFill>
                <a:highlight>
                  <a:srgbClr val="FFFFFF"/>
                </a:highlight>
              </a:rPr>
              <a:t>icmp</a:t>
            </a:r>
            <a:r>
              <a:rPr lang="pt-BR" sz="1600">
                <a:solidFill>
                  <a:srgbClr val="5C687C"/>
                </a:solidFill>
                <a:highlight>
                  <a:srgbClr val="FFFFFF"/>
                </a:highlight>
              </a:rPr>
              <a:t>, mais especificamente para bloquear o ping, ou seja o </a:t>
            </a:r>
            <a:r>
              <a:rPr lang="pt-BR" sz="1600">
                <a:solidFill>
                  <a:srgbClr val="5C687C"/>
                </a:solidFill>
              </a:rPr>
              <a:t>echo-request</a:t>
            </a:r>
            <a:r>
              <a:rPr lang="pt-BR" sz="1600">
                <a:solidFill>
                  <a:srgbClr val="5C687C"/>
                </a:solidFill>
                <a:highlight>
                  <a:srgbClr val="FFFFFF"/>
                </a:highlight>
              </a:rPr>
              <a:t> do icmp:</a:t>
            </a:r>
            <a:endParaRPr sz="1600">
              <a:solidFill>
                <a:srgbClr val="5C687C"/>
              </a:solidFill>
              <a:highlight>
                <a:srgbClr val="FFFFFF"/>
              </a:highlight>
            </a:endParaRPr>
          </a:p>
          <a:p>
            <a:pPr indent="0" lvl="0" marL="0" rtl="0" algn="ctr">
              <a:lnSpc>
                <a:spcPct val="115000"/>
              </a:lnSpc>
              <a:spcBef>
                <a:spcPts val="500"/>
              </a:spcBef>
              <a:spcAft>
                <a:spcPts val="0"/>
              </a:spcAft>
              <a:buNone/>
            </a:pPr>
            <a:r>
              <a:t/>
            </a:r>
            <a:endParaRPr sz="1600">
              <a:solidFill>
                <a:srgbClr val="000000"/>
              </a:solidFill>
            </a:endParaRPr>
          </a:p>
          <a:p>
            <a:pPr indent="0" lvl="0" marL="0" rtl="0" algn="ctr">
              <a:lnSpc>
                <a:spcPct val="115000"/>
              </a:lnSpc>
              <a:spcBef>
                <a:spcPts val="500"/>
              </a:spcBef>
              <a:spcAft>
                <a:spcPts val="0"/>
              </a:spcAft>
              <a:buNone/>
            </a:pPr>
            <a:r>
              <a:rPr lang="pt-BR" sz="1600">
                <a:solidFill>
                  <a:schemeClr val="dk1"/>
                </a:solidFill>
              </a:rPr>
              <a:t>$ </a:t>
            </a:r>
            <a:r>
              <a:rPr lang="pt-BR" sz="1600">
                <a:solidFill>
                  <a:srgbClr val="000000"/>
                </a:solidFill>
              </a:rPr>
              <a:t>iptables -A INPUT -p icmp --icmp-type echo-request ...</a:t>
            </a:r>
            <a:endParaRPr sz="1600">
              <a:solidFill>
                <a:srgbClr val="000000"/>
              </a:solidFill>
            </a:endParaRPr>
          </a:p>
          <a:p>
            <a:pPr indent="0" lvl="0" marL="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spcBef>
                <a:spcPts val="500"/>
              </a:spcBef>
              <a:spcAft>
                <a:spcPts val="0"/>
              </a:spcAft>
              <a:buNone/>
            </a:pPr>
            <a:r>
              <a:rPr lang="pt-BR" sz="1600">
                <a:solidFill>
                  <a:srgbClr val="5C687C"/>
                </a:solidFill>
                <a:highlight>
                  <a:srgbClr val="FFFFFF"/>
                </a:highlight>
              </a:rPr>
              <a:t>Para isso, conseguimos criar um "</a:t>
            </a:r>
            <a:r>
              <a:rPr b="1" lang="pt-BR" sz="1600">
                <a:solidFill>
                  <a:srgbClr val="5C687C"/>
                </a:solidFill>
                <a:highlight>
                  <a:srgbClr val="FFFFFF"/>
                </a:highlight>
              </a:rPr>
              <a:t>limite</a:t>
            </a:r>
            <a:r>
              <a:rPr lang="pt-BR" sz="1600">
                <a:solidFill>
                  <a:srgbClr val="5C687C"/>
                </a:solidFill>
                <a:highlight>
                  <a:srgbClr val="FFFFFF"/>
                </a:highlight>
              </a:rPr>
              <a:t>" para que pacotes caiam em determinada regra, vamos habilitar o limite com o parâmetro </a:t>
            </a:r>
            <a:r>
              <a:rPr b="1" lang="pt-BR" sz="1600">
                <a:solidFill>
                  <a:srgbClr val="5C687C"/>
                </a:solidFill>
              </a:rPr>
              <a:t>-m</a:t>
            </a:r>
            <a:r>
              <a:rPr lang="pt-BR" sz="1600">
                <a:solidFill>
                  <a:srgbClr val="5C687C"/>
                </a:solidFill>
                <a:highlight>
                  <a:srgbClr val="FFFFFF"/>
                </a:highlight>
              </a:rPr>
              <a:t>, passando </a:t>
            </a:r>
            <a:r>
              <a:rPr b="1" lang="pt-BR" sz="1600">
                <a:solidFill>
                  <a:srgbClr val="5C687C"/>
                </a:solidFill>
              </a:rPr>
              <a:t>limit</a:t>
            </a:r>
            <a:r>
              <a:rPr lang="pt-BR" sz="1600">
                <a:solidFill>
                  <a:srgbClr val="5C687C"/>
                </a:solidFill>
                <a:highlight>
                  <a:srgbClr val="FFFFFF"/>
                </a:highlight>
              </a:rPr>
              <a:t> e então definindo o </a:t>
            </a:r>
            <a:r>
              <a:rPr b="1" lang="pt-BR" sz="1600">
                <a:solidFill>
                  <a:srgbClr val="5C687C"/>
                </a:solidFill>
                <a:highlight>
                  <a:srgbClr val="FFFFFF"/>
                </a:highlight>
              </a:rPr>
              <a:t>limit</a:t>
            </a:r>
            <a:r>
              <a:rPr lang="pt-BR" sz="1600">
                <a:solidFill>
                  <a:srgbClr val="5C687C"/>
                </a:solidFill>
                <a:highlight>
                  <a:srgbClr val="FFFFFF"/>
                </a:highlight>
              </a:rPr>
              <a:t> com o parâmetro </a:t>
            </a:r>
            <a:r>
              <a:rPr b="1" lang="pt-BR" sz="1600">
                <a:solidFill>
                  <a:srgbClr val="5C687C"/>
                </a:solidFill>
              </a:rPr>
              <a:t>--limit</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spcBef>
                <a:spcPts val="500"/>
              </a:spcBef>
              <a:spcAft>
                <a:spcPts val="0"/>
              </a:spcAft>
              <a:buNone/>
            </a:pPr>
            <a:r>
              <a:t/>
            </a:r>
            <a:endParaRPr sz="1600">
              <a:solidFill>
                <a:srgbClr val="5C687C"/>
              </a:solidFill>
              <a:highlight>
                <a:srgbClr val="FFFFFF"/>
              </a:highlight>
            </a:endParaRPr>
          </a:p>
          <a:p>
            <a:pPr indent="0" lvl="0" marL="152400" marR="152400" rtl="0" algn="ctr">
              <a:lnSpc>
                <a:spcPct val="145000"/>
              </a:lnSpc>
              <a:spcBef>
                <a:spcPts val="0"/>
              </a:spcBef>
              <a:spcAft>
                <a:spcPts val="0"/>
              </a:spcAft>
              <a:buNone/>
            </a:pPr>
            <a:r>
              <a:rPr lang="pt-BR" sz="1600">
                <a:solidFill>
                  <a:srgbClr val="000000"/>
                </a:solidFill>
              </a:rPr>
              <a:t>… -m limit --limit ...</a:t>
            </a:r>
            <a:endParaRPr sz="1600">
              <a:solidFill>
                <a:srgbClr val="000000"/>
              </a:solidFill>
            </a:endParaRPr>
          </a:p>
          <a:p>
            <a:pPr indent="0" lvl="0" marL="457200" rtl="0" algn="just">
              <a:spcBef>
                <a:spcPts val="500"/>
              </a:spcBef>
              <a:spcAft>
                <a:spcPts val="0"/>
              </a:spcAft>
              <a:buClr>
                <a:schemeClr val="dk1"/>
              </a:buClr>
              <a:buSzPts val="1100"/>
              <a:buFont typeface="Arial"/>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ac43a92c65_0_240"/>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294" name="Google Shape;294;gac43a92c65_0_240"/>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Vamos reescrever novamente um </a:t>
            </a:r>
            <a:r>
              <a:rPr b="1" lang="pt-BR" sz="1600">
                <a:solidFill>
                  <a:srgbClr val="5C687C"/>
                </a:solidFill>
                <a:highlight>
                  <a:srgbClr val="FFFFFF"/>
                </a:highlight>
              </a:rPr>
              <a:t>filtro</a:t>
            </a:r>
            <a:r>
              <a:rPr lang="pt-BR" sz="1600">
                <a:solidFill>
                  <a:srgbClr val="5C687C"/>
                </a:solidFill>
                <a:highlight>
                  <a:srgbClr val="FFFFFF"/>
                </a:highlight>
              </a:rPr>
              <a:t> para o protocolo </a:t>
            </a:r>
            <a:r>
              <a:rPr b="1" lang="pt-BR" sz="1600">
                <a:solidFill>
                  <a:srgbClr val="5C687C"/>
                </a:solidFill>
                <a:highlight>
                  <a:srgbClr val="FFFFFF"/>
                </a:highlight>
              </a:rPr>
              <a:t>icmp</a:t>
            </a:r>
            <a:r>
              <a:rPr lang="pt-BR" sz="1600">
                <a:solidFill>
                  <a:srgbClr val="5C687C"/>
                </a:solidFill>
                <a:highlight>
                  <a:srgbClr val="FFFFFF"/>
                </a:highlight>
              </a:rPr>
              <a:t>, mais especificamente para bloquear o ping, ou seja o </a:t>
            </a:r>
            <a:r>
              <a:rPr lang="pt-BR" sz="1600">
                <a:solidFill>
                  <a:srgbClr val="5C687C"/>
                </a:solidFill>
              </a:rPr>
              <a:t>echo-request</a:t>
            </a:r>
            <a:r>
              <a:rPr lang="pt-BR" sz="1600">
                <a:solidFill>
                  <a:srgbClr val="5C687C"/>
                </a:solidFill>
                <a:highlight>
                  <a:srgbClr val="FFFFFF"/>
                </a:highlight>
              </a:rPr>
              <a:t> do icmp:</a:t>
            </a:r>
            <a:endParaRPr sz="1600">
              <a:solidFill>
                <a:srgbClr val="5C687C"/>
              </a:solidFill>
              <a:highlight>
                <a:srgbClr val="FFFFFF"/>
              </a:highlight>
            </a:endParaRPr>
          </a:p>
          <a:p>
            <a:pPr indent="0" lvl="0" marL="0" rtl="0" algn="ctr">
              <a:lnSpc>
                <a:spcPct val="115000"/>
              </a:lnSpc>
              <a:spcBef>
                <a:spcPts val="500"/>
              </a:spcBef>
              <a:spcAft>
                <a:spcPts val="0"/>
              </a:spcAft>
              <a:buNone/>
            </a:pPr>
            <a:r>
              <a:t/>
            </a:r>
            <a:endParaRPr sz="1600">
              <a:solidFill>
                <a:srgbClr val="000000"/>
              </a:solidFill>
            </a:endParaRPr>
          </a:p>
          <a:p>
            <a:pPr indent="0" lvl="0" marL="0" rtl="0" algn="ctr">
              <a:lnSpc>
                <a:spcPct val="115000"/>
              </a:lnSpc>
              <a:spcBef>
                <a:spcPts val="500"/>
              </a:spcBef>
              <a:spcAft>
                <a:spcPts val="0"/>
              </a:spcAft>
              <a:buNone/>
            </a:pPr>
            <a:r>
              <a:rPr lang="pt-BR" sz="1600">
                <a:solidFill>
                  <a:schemeClr val="dk1"/>
                </a:solidFill>
              </a:rPr>
              <a:t>$ </a:t>
            </a:r>
            <a:r>
              <a:rPr lang="pt-BR" sz="1600">
                <a:solidFill>
                  <a:srgbClr val="000000"/>
                </a:solidFill>
              </a:rPr>
              <a:t>iptables -A INPUT -p icmp --icmp-type echo-request </a:t>
            </a:r>
            <a:r>
              <a:rPr lang="pt-BR" sz="1600">
                <a:solidFill>
                  <a:srgbClr val="E11B22"/>
                </a:solidFill>
              </a:rPr>
              <a:t>-m limit --limit ...</a:t>
            </a:r>
            <a:endParaRPr sz="1600">
              <a:solidFill>
                <a:srgbClr val="E11B22"/>
              </a:solidFill>
            </a:endParaRPr>
          </a:p>
          <a:p>
            <a:pPr indent="0" lvl="0" marL="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spcBef>
                <a:spcPts val="500"/>
              </a:spcBef>
              <a:spcAft>
                <a:spcPts val="0"/>
              </a:spcAft>
              <a:buNone/>
            </a:pPr>
            <a:r>
              <a:rPr lang="pt-BR" sz="1600">
                <a:solidFill>
                  <a:srgbClr val="5C687C"/>
                </a:solidFill>
                <a:highlight>
                  <a:srgbClr val="FFFFFF"/>
                </a:highlight>
              </a:rPr>
              <a:t>Para definir o limite, podemos utilizar algumas opções, como </a:t>
            </a:r>
            <a:r>
              <a:rPr b="1" lang="pt-BR" sz="1600">
                <a:solidFill>
                  <a:srgbClr val="5C687C"/>
                </a:solidFill>
              </a:rPr>
              <a:t>minute</a:t>
            </a:r>
            <a:r>
              <a:rPr lang="pt-BR" sz="1600">
                <a:solidFill>
                  <a:srgbClr val="5C687C"/>
                </a:solidFill>
                <a:highlight>
                  <a:srgbClr val="FFFFFF"/>
                </a:highlight>
              </a:rPr>
              <a:t>, </a:t>
            </a:r>
            <a:r>
              <a:rPr b="1" lang="pt-BR" sz="1600">
                <a:solidFill>
                  <a:srgbClr val="5C687C"/>
                </a:solidFill>
              </a:rPr>
              <a:t>second</a:t>
            </a:r>
            <a:r>
              <a:rPr lang="pt-BR" sz="1600">
                <a:solidFill>
                  <a:srgbClr val="5C687C"/>
                </a:solidFill>
                <a:highlight>
                  <a:srgbClr val="FFFFFF"/>
                </a:highlight>
              </a:rPr>
              <a:t> e </a:t>
            </a:r>
            <a:r>
              <a:rPr b="1" lang="pt-BR" sz="1600">
                <a:solidFill>
                  <a:srgbClr val="5C687C"/>
                </a:solidFill>
              </a:rPr>
              <a:t>hour</a:t>
            </a:r>
            <a:r>
              <a:rPr lang="pt-BR" sz="1600">
                <a:solidFill>
                  <a:srgbClr val="5C687C"/>
                </a:solidFill>
                <a:highlight>
                  <a:srgbClr val="FFFFFF"/>
                </a:highlight>
              </a:rPr>
              <a:t>. Como queremos </a:t>
            </a:r>
            <a:r>
              <a:rPr b="1" lang="pt-BR" sz="1600">
                <a:solidFill>
                  <a:srgbClr val="5C687C"/>
                </a:solidFill>
                <a:highlight>
                  <a:srgbClr val="FFFFFF"/>
                </a:highlight>
              </a:rPr>
              <a:t>a cada 10 segundos</a:t>
            </a:r>
            <a:r>
              <a:rPr lang="pt-BR" sz="1600">
                <a:solidFill>
                  <a:srgbClr val="5C687C"/>
                </a:solidFill>
                <a:highlight>
                  <a:srgbClr val="FFFFFF"/>
                </a:highlight>
              </a:rPr>
              <a:t>, vamos utilizar o parâmetro </a:t>
            </a:r>
            <a:r>
              <a:rPr b="1" lang="pt-BR" sz="1600">
                <a:solidFill>
                  <a:srgbClr val="5C687C"/>
                </a:solidFill>
              </a:rPr>
              <a:t>minute</a:t>
            </a:r>
            <a:r>
              <a:rPr lang="pt-BR" sz="1600">
                <a:solidFill>
                  <a:srgbClr val="5C687C"/>
                </a:solidFill>
                <a:highlight>
                  <a:srgbClr val="FFFFFF"/>
                </a:highlight>
              </a:rPr>
              <a:t>, </a:t>
            </a:r>
            <a:r>
              <a:rPr lang="pt-BR" sz="1600" u="sng">
                <a:solidFill>
                  <a:srgbClr val="5C687C"/>
                </a:solidFill>
                <a:highlight>
                  <a:srgbClr val="FFFFFF"/>
                </a:highlight>
              </a:rPr>
              <a:t>dizendo que a cada minuto queremos aceitar 6 pacotes</a:t>
            </a:r>
            <a:r>
              <a:rPr lang="pt-BR" sz="1600">
                <a:solidFill>
                  <a:srgbClr val="5C687C"/>
                </a:solidFill>
                <a:highlight>
                  <a:srgbClr val="FFFFFF"/>
                </a:highlight>
              </a:rPr>
              <a:t> (60 segundos / 6 pacotes, 1 pacote a cada 10 segundos). O comando ficará assim:</a:t>
            </a:r>
            <a:endParaRPr sz="1600">
              <a:solidFill>
                <a:srgbClr val="5C687C"/>
              </a:solidFill>
              <a:highlight>
                <a:srgbClr val="FFFFFF"/>
              </a:highlight>
            </a:endParaRPr>
          </a:p>
          <a:p>
            <a:pPr indent="0" lvl="0" marL="457200" rtl="0" algn="just">
              <a:spcBef>
                <a:spcPts val="500"/>
              </a:spcBef>
              <a:spcAft>
                <a:spcPts val="0"/>
              </a:spcAft>
              <a:buNone/>
            </a:pPr>
            <a:r>
              <a:t/>
            </a:r>
            <a:endParaRPr sz="1600">
              <a:solidFill>
                <a:srgbClr val="5C687C"/>
              </a:solidFill>
              <a:highlight>
                <a:srgbClr val="FFFFFF"/>
              </a:highlight>
            </a:endParaRPr>
          </a:p>
          <a:p>
            <a:pPr indent="0" lvl="0" marL="152400" marR="152400" rtl="0" algn="ctr">
              <a:lnSpc>
                <a:spcPct val="145000"/>
              </a:lnSpc>
              <a:spcBef>
                <a:spcPts val="0"/>
              </a:spcBef>
              <a:spcAft>
                <a:spcPts val="0"/>
              </a:spcAft>
              <a:buNone/>
            </a:pPr>
            <a:r>
              <a:rPr lang="pt-BR" sz="1400">
                <a:solidFill>
                  <a:srgbClr val="000000"/>
                </a:solidFill>
              </a:rPr>
              <a:t>$ iptables -A INPUT -p icmp --icmp-type echo-request -m limit --limit </a:t>
            </a:r>
            <a:r>
              <a:rPr lang="pt-BR" sz="1400">
                <a:solidFill>
                  <a:srgbClr val="E11B22"/>
                </a:solidFill>
              </a:rPr>
              <a:t>6/minute -j ACCEPT</a:t>
            </a:r>
            <a:endParaRPr sz="1400">
              <a:solidFill>
                <a:srgbClr val="E11B22"/>
              </a:solidFill>
            </a:endParaRPr>
          </a:p>
          <a:p>
            <a:pPr indent="0" lvl="0" marL="457200" rtl="0" algn="just">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ac43a92c65_0_247"/>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300" name="Google Shape;300;gac43a92c65_0_247"/>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24292E"/>
                </a:solidFill>
                <a:highlight>
                  <a:srgbClr val="FFFFFF"/>
                </a:highlight>
              </a:rPr>
              <a:t>Ok, mas esse comando não ta fazendo nada, né?! Todo os "</a:t>
            </a:r>
            <a:r>
              <a:rPr b="1" lang="pt-BR" sz="1600">
                <a:solidFill>
                  <a:srgbClr val="24292E"/>
                </a:solidFill>
                <a:highlight>
                  <a:srgbClr val="FFFFFF"/>
                </a:highlight>
              </a:rPr>
              <a:t>pings</a:t>
            </a:r>
            <a:r>
              <a:rPr lang="pt-BR" sz="1600">
                <a:solidFill>
                  <a:srgbClr val="24292E"/>
                </a:solidFill>
                <a:highlight>
                  <a:srgbClr val="FFFFFF"/>
                </a:highlight>
              </a:rPr>
              <a:t>" ainda estão respondendo. </a:t>
            </a:r>
            <a:br>
              <a:rPr lang="pt-BR" sz="1600">
                <a:solidFill>
                  <a:srgbClr val="24292E"/>
                </a:solidFill>
                <a:highlight>
                  <a:srgbClr val="FFFFFF"/>
                </a:highlight>
              </a:rPr>
            </a:br>
            <a:endParaRPr sz="1600">
              <a:solidFill>
                <a:srgbClr val="24292E"/>
              </a:solidFill>
              <a:highlight>
                <a:srgbClr val="FFFFFF"/>
              </a:highlight>
            </a:endParaRPr>
          </a:p>
          <a:p>
            <a:pPr indent="-330200" lvl="0" marL="457200" rtl="0" algn="just">
              <a:lnSpc>
                <a:spcPct val="115000"/>
              </a:lnSpc>
              <a:spcBef>
                <a:spcPts val="500"/>
              </a:spcBef>
              <a:spcAft>
                <a:spcPts val="0"/>
              </a:spcAft>
              <a:buClr>
                <a:srgbClr val="5C687C"/>
              </a:buClr>
              <a:buSzPts val="1600"/>
              <a:buChar char="●"/>
            </a:pPr>
            <a:r>
              <a:rPr lang="pt-BR" sz="1600">
                <a:solidFill>
                  <a:srgbClr val="24292E"/>
                </a:solidFill>
                <a:highlight>
                  <a:srgbClr val="FFFFFF"/>
                </a:highlight>
              </a:rPr>
              <a:t>Isso porque a </a:t>
            </a:r>
            <a:r>
              <a:rPr i="1" lang="pt-BR" sz="1600">
                <a:solidFill>
                  <a:srgbClr val="24292E"/>
                </a:solidFill>
                <a:highlight>
                  <a:srgbClr val="FFFFFF"/>
                </a:highlight>
              </a:rPr>
              <a:t>"policy default"</a:t>
            </a:r>
            <a:r>
              <a:rPr lang="pt-BR" sz="1600">
                <a:solidFill>
                  <a:srgbClr val="24292E"/>
                </a:solidFill>
                <a:highlight>
                  <a:srgbClr val="FFFFFF"/>
                </a:highlight>
              </a:rPr>
              <a:t> é permitir. Vamos então "</a:t>
            </a:r>
            <a:r>
              <a:rPr b="1" lang="pt-BR" sz="1600">
                <a:solidFill>
                  <a:srgbClr val="24292E"/>
                </a:solidFill>
                <a:highlight>
                  <a:srgbClr val="FFFFFF"/>
                </a:highlight>
              </a:rPr>
              <a:t>encadear</a:t>
            </a:r>
            <a:r>
              <a:rPr lang="pt-BR" sz="1600">
                <a:solidFill>
                  <a:srgbClr val="24292E"/>
                </a:solidFill>
                <a:highlight>
                  <a:srgbClr val="FFFFFF"/>
                </a:highlight>
              </a:rPr>
              <a:t>" uma nova regra, essa nova regra será executada quando o pacote não cair na primeira, de fato um encadeamento. </a:t>
            </a:r>
            <a:r>
              <a:rPr lang="pt-BR" sz="1600" u="sng">
                <a:solidFill>
                  <a:srgbClr val="24292E"/>
                </a:solidFill>
                <a:highlight>
                  <a:srgbClr val="FFFFFF"/>
                </a:highlight>
              </a:rPr>
              <a:t>Sendo assim, chegarão nela todos os pacotes que estiverem fora do intervalo dos 10 segundos que definimos anteriormente.</a:t>
            </a:r>
            <a:br>
              <a:rPr lang="pt-BR" sz="1600" u="sng">
                <a:solidFill>
                  <a:srgbClr val="24292E"/>
                </a:solidFill>
                <a:highlight>
                  <a:srgbClr val="FFFFFF"/>
                </a:highlight>
              </a:rPr>
            </a:br>
            <a:endParaRPr sz="1600" u="sng">
              <a:solidFill>
                <a:srgbClr val="24292E"/>
              </a:solidFill>
              <a:highlight>
                <a:srgbClr val="FFFFFF"/>
              </a:highlight>
            </a:endParaRPr>
          </a:p>
          <a:p>
            <a:pPr indent="-330200" lvl="0" marL="457200" rtl="0" algn="just">
              <a:spcBef>
                <a:spcPts val="0"/>
              </a:spcBef>
              <a:spcAft>
                <a:spcPts val="0"/>
              </a:spcAft>
              <a:buClr>
                <a:srgbClr val="5C687C"/>
              </a:buClr>
              <a:buSzPts val="1600"/>
              <a:buChar char="●"/>
            </a:pPr>
            <a:r>
              <a:rPr lang="pt-BR" sz="1600">
                <a:solidFill>
                  <a:srgbClr val="24292E"/>
                </a:solidFill>
                <a:highlight>
                  <a:srgbClr val="FFFFFF"/>
                </a:highlight>
              </a:rPr>
              <a:t>Para criá-la será simples, precisamos apenas de uma regra que rejeite ou descarte qualquer pacote vindo de um ping:</a:t>
            </a:r>
            <a:endParaRPr sz="1600">
              <a:solidFill>
                <a:srgbClr val="5C687C"/>
              </a:solidFill>
              <a:highlight>
                <a:srgbClr val="FFFFFF"/>
              </a:highlight>
            </a:endParaRPr>
          </a:p>
          <a:p>
            <a:pPr indent="0" lvl="0" marL="0" rtl="0" algn="ctr">
              <a:lnSpc>
                <a:spcPct val="100000"/>
              </a:lnSpc>
              <a:spcBef>
                <a:spcPts val="1200"/>
              </a:spcBef>
              <a:spcAft>
                <a:spcPts val="0"/>
              </a:spcAft>
              <a:buNone/>
            </a:pPr>
            <a:br>
              <a:rPr lang="pt-BR" sz="1600">
                <a:solidFill>
                  <a:srgbClr val="5C687C"/>
                </a:solidFill>
                <a:highlight>
                  <a:srgbClr val="FFFFFF"/>
                </a:highlight>
              </a:rPr>
            </a:br>
            <a:r>
              <a:rPr lang="pt-BR" sz="1600">
                <a:solidFill>
                  <a:srgbClr val="000000"/>
                </a:solidFill>
              </a:rPr>
              <a:t>$ iptables -A INPUT -p icmp --icmp-type echo-request -j </a:t>
            </a:r>
            <a:r>
              <a:rPr b="1" lang="pt-BR" sz="1600">
                <a:solidFill>
                  <a:srgbClr val="000000"/>
                </a:solidFill>
              </a:rPr>
              <a:t>REJECT</a:t>
            </a:r>
            <a:endParaRPr b="1" sz="1600">
              <a:solidFill>
                <a:srgbClr val="000000"/>
              </a:solidFill>
              <a:highlight>
                <a:srgbClr val="FFFFFF"/>
              </a:highlight>
            </a:endParaRPr>
          </a:p>
          <a:p>
            <a:pPr indent="0" lvl="0" marL="457200" rtl="0" algn="just">
              <a:spcBef>
                <a:spcPts val="12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gac43a92c65_0_254"/>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306" name="Google Shape;306;gac43a92c65_0_254"/>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24292E"/>
                </a:solidFill>
                <a:highlight>
                  <a:srgbClr val="FFFFFF"/>
                </a:highlight>
              </a:rPr>
              <a:t>Vamos ver a nossa cadeia de regras criadas:</a:t>
            </a:r>
            <a:endParaRPr b="1" sz="1600">
              <a:solidFill>
                <a:srgbClr val="000000"/>
              </a:solidFill>
              <a:highlight>
                <a:srgbClr val="FFFFFF"/>
              </a:highlight>
            </a:endParaRPr>
          </a:p>
          <a:p>
            <a:pPr indent="0" lvl="0" marL="457200" rtl="0" algn="just">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pic>
        <p:nvPicPr>
          <p:cNvPr id="307" name="Google Shape;307;gac43a92c65_0_254"/>
          <p:cNvPicPr preferRelativeResize="0"/>
          <p:nvPr/>
        </p:nvPicPr>
        <p:blipFill>
          <a:blip r:embed="rId3">
            <a:alphaModFix/>
          </a:blip>
          <a:stretch>
            <a:fillRect/>
          </a:stretch>
        </p:blipFill>
        <p:spPr>
          <a:xfrm>
            <a:off x="1645500" y="1926675"/>
            <a:ext cx="6362700" cy="1790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ga2b23fe8b6_1_1"/>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Segurança</a:t>
            </a:r>
            <a:endParaRPr/>
          </a:p>
        </p:txBody>
      </p:sp>
      <p:sp>
        <p:nvSpPr>
          <p:cNvPr id="86" name="Google Shape;86;ga2b23fe8b6_1_1"/>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rPr lang="pt-BR" sz="1600">
                <a:solidFill>
                  <a:srgbClr val="5C687C"/>
                </a:solidFill>
                <a:highlight>
                  <a:srgbClr val="FAFAFA"/>
                </a:highlight>
              </a:rPr>
              <a:t>Especialista explica que uma das vulnerabilidades aparece na hora de gerar um ingresso para impressão, após a compra. A outra, por sua vez, se dá na forma com que a companhia armazenaria as palavras-chaves de clientes.</a:t>
            </a:r>
            <a:br>
              <a:rPr lang="pt-BR" sz="1600">
                <a:solidFill>
                  <a:schemeClr val="dk1"/>
                </a:solidFill>
                <a:highlight>
                  <a:srgbClr val="FAFAFA"/>
                </a:highlight>
              </a:rPr>
            </a:br>
            <a:br>
              <a:rPr lang="pt-BR" sz="1000">
                <a:solidFill>
                  <a:srgbClr val="5C687C"/>
                </a:solidFill>
                <a:highlight>
                  <a:srgbClr val="FFFFFF"/>
                </a:highlight>
              </a:rPr>
            </a:br>
            <a:r>
              <a:rPr lang="pt-BR" sz="1600">
                <a:solidFill>
                  <a:srgbClr val="CC0000"/>
                </a:solidFill>
                <a:highlight>
                  <a:srgbClr val="FFFFFF"/>
                </a:highlight>
              </a:rPr>
              <a:t>O </a:t>
            </a:r>
            <a:r>
              <a:rPr lang="pt-BR" sz="1600">
                <a:solidFill>
                  <a:srgbClr val="CC0000"/>
                </a:solidFill>
                <a:highlight>
                  <a:srgbClr val="FAFAFA"/>
                </a:highlight>
              </a:rPr>
              <a:t>endereço referente à entrada adquirida podia ser facilmente modificado. Dessa forma, um usuário qualquer – ou alguém mal-intencionado mesmo – podia acessar as compras de outros clientes mudando alguns caracteres.</a:t>
            </a:r>
            <a:endParaRPr sz="1600">
              <a:solidFill>
                <a:srgbClr val="CC0000"/>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pic>
        <p:nvPicPr>
          <p:cNvPr id="87" name="Google Shape;87;ga2b23fe8b6_1_1"/>
          <p:cNvPicPr preferRelativeResize="0"/>
          <p:nvPr/>
        </p:nvPicPr>
        <p:blipFill>
          <a:blip r:embed="rId3">
            <a:alphaModFix/>
          </a:blip>
          <a:stretch>
            <a:fillRect/>
          </a:stretch>
        </p:blipFill>
        <p:spPr>
          <a:xfrm>
            <a:off x="1875475" y="744175"/>
            <a:ext cx="5393050" cy="219632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gac43a92c65_0_261"/>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313" name="Google Shape;313;gac43a92c65_0_261"/>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Percebam que elas ficaram na sequência em que criamos, de fato </a:t>
            </a:r>
            <a:r>
              <a:rPr b="1" lang="pt-BR" sz="1600">
                <a:solidFill>
                  <a:srgbClr val="5C687C"/>
                </a:solidFill>
                <a:highlight>
                  <a:srgbClr val="FFFFFF"/>
                </a:highlight>
              </a:rPr>
              <a:t>encadeadas</a:t>
            </a:r>
            <a:r>
              <a:rPr lang="pt-BR" sz="1600">
                <a:solidFill>
                  <a:srgbClr val="5C687C"/>
                </a:solidFill>
                <a:highlight>
                  <a:srgbClr val="FFFFFF"/>
                </a:highlight>
              </a:rPr>
              <a:t>. Quando damos </a:t>
            </a:r>
            <a:r>
              <a:rPr b="1" lang="pt-BR" sz="1600">
                <a:solidFill>
                  <a:srgbClr val="5C687C"/>
                </a:solidFill>
                <a:highlight>
                  <a:srgbClr val="FFFFFF"/>
                </a:highlight>
              </a:rPr>
              <a:t>um </a:t>
            </a:r>
            <a:r>
              <a:rPr b="1" lang="pt-BR" sz="1600">
                <a:solidFill>
                  <a:srgbClr val="5C687C"/>
                </a:solidFill>
              </a:rPr>
              <a:t>attach</a:t>
            </a:r>
            <a:r>
              <a:rPr b="1" lang="pt-BR" sz="1600">
                <a:solidFill>
                  <a:srgbClr val="5C687C"/>
                </a:solidFill>
                <a:highlight>
                  <a:srgbClr val="FFFFFF"/>
                </a:highlight>
              </a:rPr>
              <a:t> com a flag </a:t>
            </a:r>
            <a:r>
              <a:rPr b="1" lang="pt-BR" sz="1600">
                <a:solidFill>
                  <a:srgbClr val="5C687C"/>
                </a:solidFill>
              </a:rPr>
              <a:t>-A</a:t>
            </a:r>
            <a:r>
              <a:rPr lang="pt-BR" sz="1600">
                <a:solidFill>
                  <a:srgbClr val="5C687C"/>
                </a:solidFill>
                <a:highlight>
                  <a:srgbClr val="FFFFFF"/>
                </a:highlight>
              </a:rPr>
              <a:t>, falamos ao </a:t>
            </a:r>
            <a:r>
              <a:rPr b="1" lang="pt-BR" sz="1600">
                <a:solidFill>
                  <a:srgbClr val="5C687C"/>
                </a:solidFill>
              </a:rPr>
              <a:t>iptables</a:t>
            </a:r>
            <a:r>
              <a:rPr lang="pt-BR" sz="1600">
                <a:solidFill>
                  <a:srgbClr val="5C687C"/>
                </a:solidFill>
                <a:highlight>
                  <a:srgbClr val="FFFFFF"/>
                </a:highlight>
              </a:rPr>
              <a:t> para adicionar a </a:t>
            </a:r>
            <a:r>
              <a:rPr b="1" lang="pt-BR" sz="1600">
                <a:solidFill>
                  <a:srgbClr val="5C687C"/>
                </a:solidFill>
                <a:highlight>
                  <a:srgbClr val="FFFFFF"/>
                </a:highlight>
              </a:rPr>
              <a:t>nova regra</a:t>
            </a:r>
            <a:r>
              <a:rPr lang="pt-BR" sz="1600">
                <a:solidFill>
                  <a:srgbClr val="5C687C"/>
                </a:solidFill>
                <a:highlight>
                  <a:srgbClr val="FFFFFF"/>
                </a:highlight>
              </a:rPr>
              <a:t> na sequência do encadeamento.</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sz="1600">
              <a:solidFill>
                <a:srgbClr val="5C687C"/>
              </a:solidFill>
              <a:highlight>
                <a:srgbClr val="FFFFFF"/>
              </a:highlight>
            </a:endParaRPr>
          </a:p>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Agora vamos analisar o nosso </a:t>
            </a:r>
            <a:r>
              <a:rPr b="1" lang="pt-BR" sz="1600">
                <a:solidFill>
                  <a:srgbClr val="5C687C"/>
                </a:solidFill>
                <a:highlight>
                  <a:srgbClr val="FFFFFF"/>
                </a:highlight>
              </a:rPr>
              <a:t>ping</a:t>
            </a:r>
            <a:r>
              <a:rPr lang="pt-BR" sz="1600">
                <a:solidFill>
                  <a:srgbClr val="5C687C"/>
                </a:solidFill>
                <a:highlight>
                  <a:srgbClr val="FFFFFF"/>
                </a:highlight>
              </a:rPr>
              <a:t>. Percebam que vários deles são rejeitados até que um seja aceito, por padrão o ping é disparado a cada segundo, então temos uma proporção de 9 rejeitados para 1 permitido.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ctr">
              <a:lnSpc>
                <a:spcPct val="115000"/>
              </a:lnSpc>
              <a:spcBef>
                <a:spcPts val="500"/>
              </a:spcBef>
              <a:spcAft>
                <a:spcPts val="0"/>
              </a:spcAft>
              <a:buNone/>
            </a:pPr>
            <a:r>
              <a:rPr lang="pt-BR" sz="1600">
                <a:solidFill>
                  <a:srgbClr val="5C687C"/>
                </a:solidFill>
                <a:highlight>
                  <a:srgbClr val="FFFFFF"/>
                </a:highlight>
              </a:rPr>
              <a:t>Vamos aumentar a taxa de aceitação para visualizar isso melhor.</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ac43a92c65_0_269"/>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319" name="Google Shape;319;gac43a92c65_0_269"/>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Como temos duas regra não podemos simplesmente apagar a de "ACCEPT" e recriá-la com a nova taxa, </a:t>
            </a:r>
            <a:r>
              <a:rPr b="1" lang="pt-BR" sz="1600">
                <a:solidFill>
                  <a:srgbClr val="5C687C"/>
                </a:solidFill>
                <a:highlight>
                  <a:srgbClr val="FFFFFF"/>
                </a:highlight>
              </a:rPr>
              <a:t>se não iremos quebrar nosso encadeamento</a:t>
            </a:r>
            <a:r>
              <a:rPr lang="pt-BR" sz="1600">
                <a:solidFill>
                  <a:srgbClr val="5C687C"/>
                </a:solidFill>
                <a:highlight>
                  <a:srgbClr val="FFFFFF"/>
                </a:highlight>
              </a:rPr>
              <a:t>, pois a sequência irá mudar e todos os pacotes serão rejeitados.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Então devemos recriá-las na ordem. Existem comandos que permitem que façamos isso de uma maneira mais precisa, porém, não iremos entrar nessa complexidade nessa aula. </a:t>
            </a:r>
            <a:r>
              <a:rPr lang="pt-BR" sz="1600" u="sng">
                <a:solidFill>
                  <a:srgbClr val="5C687C"/>
                </a:solidFill>
                <a:highlight>
                  <a:srgbClr val="FFFFFF"/>
                </a:highlight>
              </a:rPr>
              <a:t>Vamos então deletar todas as regras e recriá-las conforme nosso novo objetivo.</a:t>
            </a:r>
            <a:endParaRPr sz="1600" u="sng">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gac43a92c65_0_274"/>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325" name="Google Shape;325;gac43a92c65_0_274"/>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Para deletar todas as regras podemos utilizar o comando </a:t>
            </a:r>
            <a:r>
              <a:rPr b="1" lang="pt-BR" sz="1600">
                <a:solidFill>
                  <a:srgbClr val="5C687C"/>
                </a:solidFill>
              </a:rPr>
              <a:t>flush</a:t>
            </a:r>
            <a:r>
              <a:rPr lang="pt-BR" sz="1600">
                <a:solidFill>
                  <a:srgbClr val="5C687C"/>
                </a:solidFill>
                <a:highlight>
                  <a:srgbClr val="FFFFFF"/>
                </a:highlight>
              </a:rPr>
              <a:t>:</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ctr">
              <a:lnSpc>
                <a:spcPct val="115000"/>
              </a:lnSpc>
              <a:spcBef>
                <a:spcPts val="500"/>
              </a:spcBef>
              <a:spcAft>
                <a:spcPts val="0"/>
              </a:spcAft>
              <a:buNone/>
            </a:pPr>
            <a:r>
              <a:rPr lang="pt-BR" sz="1600">
                <a:solidFill>
                  <a:srgbClr val="000000"/>
                </a:solidFill>
              </a:rPr>
              <a:t>$ iptables --flush</a:t>
            </a:r>
            <a:endParaRPr sz="1600">
              <a:solidFill>
                <a:srgbClr val="000000"/>
              </a:solidFill>
            </a:endParaRPr>
          </a:p>
          <a:p>
            <a:pPr indent="0" lvl="0" marL="0" marR="152400" rtl="0" algn="ctr">
              <a:lnSpc>
                <a:spcPct val="145000"/>
              </a:lnSpc>
              <a:spcBef>
                <a:spcPts val="0"/>
              </a:spcBef>
              <a:spcAft>
                <a:spcPts val="0"/>
              </a:spcAft>
              <a:buNone/>
            </a:pPr>
            <a:r>
              <a:rPr lang="pt-BR" sz="1600">
                <a:solidFill>
                  <a:srgbClr val="000000"/>
                </a:solidFill>
              </a:rPr>
              <a:t>$ iptables -L</a:t>
            </a:r>
            <a:endParaRPr sz="1600">
              <a:solidFill>
                <a:srgbClr val="000000"/>
              </a:solidFill>
            </a:endParaRPr>
          </a:p>
          <a:p>
            <a:pPr indent="0" lvl="0" marL="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rPr lang="pt-BR" sz="1600">
                <a:solidFill>
                  <a:srgbClr val="5C687C"/>
                </a:solidFill>
                <a:highlight>
                  <a:srgbClr val="FFFFFF"/>
                </a:highlight>
              </a:rPr>
              <a:t>Percebam que não temos mais nenhuma regra criada, vamos recriar a de "</a:t>
            </a:r>
            <a:r>
              <a:rPr b="1" lang="pt-BR" sz="1600">
                <a:solidFill>
                  <a:srgbClr val="5C687C"/>
                </a:solidFill>
                <a:highlight>
                  <a:srgbClr val="FFFFFF"/>
                </a:highlight>
              </a:rPr>
              <a:t>ACCEPT</a:t>
            </a:r>
            <a:r>
              <a:rPr lang="pt-BR" sz="1600">
                <a:solidFill>
                  <a:srgbClr val="5C687C"/>
                </a:solidFill>
                <a:highlight>
                  <a:srgbClr val="FFFFFF"/>
                </a:highlight>
              </a:rPr>
              <a:t>". Vamos criar uma regra que seja capaz de aceitar um ping </a:t>
            </a:r>
            <a:r>
              <a:rPr b="1" lang="pt-BR" sz="1600">
                <a:solidFill>
                  <a:srgbClr val="5C687C"/>
                </a:solidFill>
                <a:highlight>
                  <a:srgbClr val="FFFFFF"/>
                </a:highlight>
              </a:rPr>
              <a:t>a cada 2 segundos</a:t>
            </a:r>
            <a:r>
              <a:rPr lang="pt-BR" sz="1600">
                <a:solidFill>
                  <a:srgbClr val="5C687C"/>
                </a:solidFill>
                <a:highlight>
                  <a:srgbClr val="FFFFFF"/>
                </a:highlight>
              </a:rPr>
              <a:t>. Para isso, precisaremos definir o </a:t>
            </a:r>
            <a:r>
              <a:rPr b="1" lang="pt-BR" sz="1600">
                <a:solidFill>
                  <a:srgbClr val="5C687C"/>
                </a:solidFill>
              </a:rPr>
              <a:t>limit</a:t>
            </a:r>
            <a:r>
              <a:rPr lang="pt-BR" sz="1600">
                <a:solidFill>
                  <a:srgbClr val="5C687C"/>
                </a:solidFill>
                <a:highlight>
                  <a:srgbClr val="FFFFFF"/>
                </a:highlight>
              </a:rPr>
              <a:t> para quanto?</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ctr">
              <a:lnSpc>
                <a:spcPct val="115000"/>
              </a:lnSpc>
              <a:spcBef>
                <a:spcPts val="500"/>
              </a:spcBef>
              <a:spcAft>
                <a:spcPts val="0"/>
              </a:spcAft>
              <a:buNone/>
            </a:pPr>
            <a:r>
              <a:rPr lang="pt-BR" sz="1400">
                <a:solidFill>
                  <a:srgbClr val="000000"/>
                </a:solidFill>
              </a:rPr>
              <a:t>$ iptables -A INPUT -p icmp --icmp-type echo-request -m limit --limit </a:t>
            </a:r>
            <a:r>
              <a:rPr lang="pt-BR" sz="1400">
                <a:solidFill>
                  <a:srgbClr val="E11B22"/>
                </a:solidFill>
              </a:rPr>
              <a:t>30/minute</a:t>
            </a:r>
            <a:r>
              <a:rPr lang="pt-BR" sz="1400">
                <a:solidFill>
                  <a:srgbClr val="000000"/>
                </a:solidFill>
              </a:rPr>
              <a:t> -j ACCEPT</a:t>
            </a:r>
            <a:endParaRPr sz="1400">
              <a:solidFill>
                <a:srgbClr val="000000"/>
              </a:solidFill>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gac43a92c65_0_283"/>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pt-BR"/>
              <a:t>Iptables</a:t>
            </a:r>
            <a:endParaRPr/>
          </a:p>
        </p:txBody>
      </p:sp>
      <p:sp>
        <p:nvSpPr>
          <p:cNvPr id="331" name="Google Shape;331;gac43a92c65_0_283"/>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24292E"/>
                </a:solidFill>
                <a:highlight>
                  <a:srgbClr val="FFFFFF"/>
                </a:highlight>
              </a:rPr>
              <a:t>Agora vamos criar nossa regra para rejeitar os demais pacotes.</a:t>
            </a:r>
            <a:endParaRPr sz="1600">
              <a:solidFill>
                <a:srgbClr val="24292E"/>
              </a:solidFill>
              <a:highlight>
                <a:srgbClr val="FFFFFF"/>
              </a:highlight>
            </a:endParaRPr>
          </a:p>
          <a:p>
            <a:pPr indent="0" lvl="0" marL="0" rtl="0" algn="just">
              <a:lnSpc>
                <a:spcPct val="115000"/>
              </a:lnSpc>
              <a:spcBef>
                <a:spcPts val="500"/>
              </a:spcBef>
              <a:spcAft>
                <a:spcPts val="0"/>
              </a:spcAft>
              <a:buNone/>
            </a:pPr>
            <a:r>
              <a:t/>
            </a:r>
            <a:endParaRPr sz="1600">
              <a:solidFill>
                <a:srgbClr val="24292E"/>
              </a:solidFill>
              <a:highlight>
                <a:srgbClr val="FFFFFF"/>
              </a:highlight>
            </a:endParaRPr>
          </a:p>
          <a:p>
            <a:pPr indent="0" lvl="0" marL="457200" rtl="0" algn="l">
              <a:lnSpc>
                <a:spcPct val="115000"/>
              </a:lnSpc>
              <a:spcBef>
                <a:spcPts val="500"/>
              </a:spcBef>
              <a:spcAft>
                <a:spcPts val="0"/>
              </a:spcAft>
              <a:buNone/>
            </a:pPr>
            <a:r>
              <a:rPr lang="pt-BR" sz="1400">
                <a:solidFill>
                  <a:srgbClr val="000000"/>
                </a:solidFill>
              </a:rPr>
              <a:t>$ iptables -A INPUT -p icmp --icmp-type echo-request -m limit --limit </a:t>
            </a:r>
            <a:r>
              <a:rPr lang="pt-BR" sz="1400">
                <a:solidFill>
                  <a:srgbClr val="E11B22"/>
                </a:solidFill>
              </a:rPr>
              <a:t>30/minute</a:t>
            </a:r>
            <a:r>
              <a:rPr lang="pt-BR" sz="1400">
                <a:solidFill>
                  <a:srgbClr val="000000"/>
                </a:solidFill>
              </a:rPr>
              <a:t> -j ACCEPT</a:t>
            </a:r>
            <a:endParaRPr sz="1400">
              <a:solidFill>
                <a:srgbClr val="000000"/>
              </a:solidFill>
            </a:endParaRPr>
          </a:p>
          <a:p>
            <a:pPr indent="0" lvl="0" marL="457200" marR="152400" rtl="0" algn="ctr">
              <a:lnSpc>
                <a:spcPct val="145000"/>
              </a:lnSpc>
              <a:spcBef>
                <a:spcPts val="0"/>
              </a:spcBef>
              <a:spcAft>
                <a:spcPts val="0"/>
              </a:spcAft>
              <a:buNone/>
            </a:pPr>
            <a:r>
              <a:t/>
            </a:r>
            <a:endParaRPr sz="1400">
              <a:solidFill>
                <a:srgbClr val="000000"/>
              </a:solidFill>
            </a:endParaRPr>
          </a:p>
          <a:p>
            <a:pPr indent="0" lvl="0" marL="457200" marR="152400" rtl="0" algn="l">
              <a:lnSpc>
                <a:spcPct val="145000"/>
              </a:lnSpc>
              <a:spcBef>
                <a:spcPts val="0"/>
              </a:spcBef>
              <a:spcAft>
                <a:spcPts val="0"/>
              </a:spcAft>
              <a:buNone/>
            </a:pPr>
            <a:r>
              <a:rPr lang="pt-BR" sz="1400">
                <a:solidFill>
                  <a:srgbClr val="000000"/>
                </a:solidFill>
              </a:rPr>
              <a:t>$ iptables -A INPUT -p icmp --icmp-type echo-request -j </a:t>
            </a:r>
            <a:r>
              <a:rPr lang="pt-BR" sz="1400">
                <a:solidFill>
                  <a:srgbClr val="E11B22"/>
                </a:solidFill>
              </a:rPr>
              <a:t>REJECT</a:t>
            </a:r>
            <a:endParaRPr sz="1400">
              <a:solidFill>
                <a:srgbClr val="E11B22"/>
              </a:solidFill>
            </a:endParaRPr>
          </a:p>
          <a:p>
            <a:pPr indent="0" lvl="0" marL="0" marR="152400" rtl="0" algn="just">
              <a:lnSpc>
                <a:spcPct val="145000"/>
              </a:lnSpc>
              <a:spcBef>
                <a:spcPts val="0"/>
              </a:spcBef>
              <a:spcAft>
                <a:spcPts val="0"/>
              </a:spcAft>
              <a:buNone/>
            </a:pPr>
            <a:br>
              <a:rPr lang="pt-BR" sz="1600">
                <a:solidFill>
                  <a:srgbClr val="24292E"/>
                </a:solidFill>
              </a:rPr>
            </a:br>
            <a:endParaRPr sz="1600">
              <a:solidFill>
                <a:srgbClr val="24292E"/>
              </a:solidFill>
              <a:highlight>
                <a:srgbClr val="FFFFFF"/>
              </a:highlight>
            </a:endParaRPr>
          </a:p>
          <a:p>
            <a:pPr indent="0" lvl="0" marL="0" marR="152400" rtl="0" algn="just">
              <a:lnSpc>
                <a:spcPct val="145000"/>
              </a:lnSpc>
              <a:spcBef>
                <a:spcPts val="0"/>
              </a:spcBef>
              <a:spcAft>
                <a:spcPts val="0"/>
              </a:spcAft>
              <a:buClr>
                <a:schemeClr val="dk1"/>
              </a:buClr>
              <a:buSzPts val="1100"/>
              <a:buFont typeface="Arial"/>
              <a:buNone/>
            </a:pPr>
            <a:r>
              <a:rPr lang="pt-BR" sz="1600">
                <a:solidFill>
                  <a:srgbClr val="24292E"/>
                </a:solidFill>
                <a:highlight>
                  <a:srgbClr val="FFFFFF"/>
                </a:highlight>
              </a:rPr>
              <a:t>Vamos ver o ping, percebam que como os pings são disparados a cada segundo, temos praticamente um </a:t>
            </a:r>
            <a:r>
              <a:rPr b="1" lang="pt-BR" sz="1600">
                <a:solidFill>
                  <a:srgbClr val="24292E"/>
                </a:solidFill>
                <a:highlight>
                  <a:srgbClr val="FFFFFF"/>
                </a:highlight>
              </a:rPr>
              <a:t>simetria de pings aceitos e rejeitados</a:t>
            </a:r>
            <a:r>
              <a:rPr lang="pt-BR" sz="1600">
                <a:solidFill>
                  <a:srgbClr val="24292E"/>
                </a:solidFill>
                <a:highlight>
                  <a:srgbClr val="FFFFFF"/>
                </a:highlight>
              </a:rPr>
              <a:t>.</a:t>
            </a:r>
            <a:endParaRPr sz="1600">
              <a:solidFill>
                <a:srgbClr val="24292E"/>
              </a:solidFill>
            </a:endParaRPr>
          </a:p>
          <a:p>
            <a:pPr indent="0" lvl="0" marL="0" rtl="0" algn="ctr">
              <a:lnSpc>
                <a:spcPct val="115000"/>
              </a:lnSpc>
              <a:spcBef>
                <a:spcPts val="500"/>
              </a:spcBef>
              <a:spcAft>
                <a:spcPts val="0"/>
              </a:spcAft>
              <a:buNone/>
            </a:pPr>
            <a:r>
              <a:t/>
            </a:r>
            <a:endParaRPr sz="1400">
              <a:solidFill>
                <a:srgbClr val="000000"/>
              </a:solidFill>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ac43a92c65_0_292"/>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2400"/>
              <a:buNone/>
            </a:pPr>
            <a:r>
              <a:rPr lang="pt-BR"/>
              <a:t>Fail2ban e Iptables</a:t>
            </a:r>
            <a:endParaRPr/>
          </a:p>
        </p:txBody>
      </p:sp>
      <p:sp>
        <p:nvSpPr>
          <p:cNvPr id="337" name="Google Shape;337;gac43a92c65_0_292"/>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Vimos no conteúdo sobre a ferramenta </a:t>
            </a:r>
            <a:r>
              <a:rPr b="1" lang="pt-BR" sz="1600">
                <a:solidFill>
                  <a:srgbClr val="5C687C"/>
                </a:solidFill>
                <a:highlight>
                  <a:srgbClr val="FFFFFF"/>
                </a:highlight>
              </a:rPr>
              <a:t>fail2ban</a:t>
            </a:r>
            <a:r>
              <a:rPr lang="pt-BR" sz="1600">
                <a:solidFill>
                  <a:srgbClr val="5C687C"/>
                </a:solidFill>
                <a:highlight>
                  <a:srgbClr val="FFFFFF"/>
                </a:highlight>
              </a:rPr>
              <a:t>, ela faz exatamente o que acabamos de fazer no </a:t>
            </a:r>
            <a:r>
              <a:rPr b="1" lang="pt-BR" sz="1600">
                <a:solidFill>
                  <a:srgbClr val="5C687C"/>
                </a:solidFill>
                <a:highlight>
                  <a:srgbClr val="FFFFFF"/>
                </a:highlight>
              </a:rPr>
              <a:t>iptables</a:t>
            </a:r>
            <a:r>
              <a:rPr lang="pt-BR" sz="1600">
                <a:solidFill>
                  <a:srgbClr val="5C687C"/>
                </a:solidFill>
                <a:highlight>
                  <a:srgbClr val="FFFFFF"/>
                </a:highlight>
              </a:rPr>
              <a:t>, porém, de acordo com </a:t>
            </a:r>
            <a:r>
              <a:rPr b="1" lang="pt-BR" sz="1600">
                <a:solidFill>
                  <a:srgbClr val="5C687C"/>
                </a:solidFill>
                <a:highlight>
                  <a:srgbClr val="FFFFFF"/>
                </a:highlight>
              </a:rPr>
              <a:t>regras próprias</a:t>
            </a:r>
            <a:r>
              <a:rPr lang="pt-BR" sz="1600">
                <a:solidFill>
                  <a:srgbClr val="5C687C"/>
                </a:solidFill>
                <a:highlight>
                  <a:srgbClr val="FFFFFF"/>
                </a:highlight>
              </a:rPr>
              <a:t>. </a:t>
            </a:r>
            <a:br>
              <a:rPr lang="pt-BR" sz="1600">
                <a:solidFill>
                  <a:srgbClr val="5C687C"/>
                </a:solidFill>
                <a:highlight>
                  <a:srgbClr val="FFFFFF"/>
                </a:highlight>
              </a:rPr>
            </a:br>
            <a:br>
              <a:rPr lang="pt-BR" sz="1600">
                <a:solidFill>
                  <a:srgbClr val="5C687C"/>
                </a:solidFill>
                <a:highlight>
                  <a:srgbClr val="FFFFFF"/>
                </a:highlight>
              </a:rPr>
            </a:br>
            <a:r>
              <a:rPr lang="pt-BR" sz="1600">
                <a:solidFill>
                  <a:srgbClr val="5C687C"/>
                </a:solidFill>
                <a:highlight>
                  <a:srgbClr val="FFFFFF"/>
                </a:highlight>
              </a:rPr>
              <a:t>Por default ela é capaz de fazer alguns bloqueios conforme vimos. </a:t>
            </a:r>
            <a:r>
              <a:rPr lang="pt-BR" sz="1600" u="sng">
                <a:solidFill>
                  <a:srgbClr val="5C687C"/>
                </a:solidFill>
                <a:highlight>
                  <a:srgbClr val="FFFFFF"/>
                </a:highlight>
              </a:rPr>
              <a:t>Ela funciona analisando os logs dos pacotes e então realizando regras no iptables de acordo com essa análise</a:t>
            </a:r>
            <a:r>
              <a:rPr lang="pt-BR" sz="1600">
                <a:solidFill>
                  <a:srgbClr val="5C687C"/>
                </a:solidFill>
                <a:highlight>
                  <a:srgbClr val="FFFFFF"/>
                </a:highlight>
              </a:rPr>
              <a:t>.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Podemos, por exemplo, a partir dos logs do nosso servidor como um Apache ou nginx, </a:t>
            </a:r>
            <a:r>
              <a:rPr b="1" lang="pt-BR" sz="1600" u="sng">
                <a:solidFill>
                  <a:srgbClr val="5C687C"/>
                </a:solidFill>
                <a:highlight>
                  <a:srgbClr val="FFFFFF"/>
                </a:highlight>
              </a:rPr>
              <a:t>bloquear um IP que esteja realizando um comportamento estranho</a:t>
            </a:r>
            <a:r>
              <a:rPr lang="pt-BR" sz="1600">
                <a:solidFill>
                  <a:srgbClr val="5C687C"/>
                </a:solidFill>
                <a:highlight>
                  <a:srgbClr val="FFFFFF"/>
                </a:highlight>
              </a:rPr>
              <a:t>.</a:t>
            </a:r>
            <a:endParaRPr sz="1600">
              <a:solidFill>
                <a:srgbClr val="5C687C"/>
              </a:solidFill>
            </a:endParaRPr>
          </a:p>
          <a:p>
            <a:pPr indent="0" lvl="0" marL="0" rtl="0" algn="ctr">
              <a:lnSpc>
                <a:spcPct val="115000"/>
              </a:lnSpc>
              <a:spcBef>
                <a:spcPts val="500"/>
              </a:spcBef>
              <a:spcAft>
                <a:spcPts val="0"/>
              </a:spcAft>
              <a:buNone/>
            </a:pPr>
            <a:r>
              <a:t/>
            </a:r>
            <a:endParaRPr sz="1400">
              <a:solidFill>
                <a:srgbClr val="000000"/>
              </a:solidFill>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gac43a92c65_0_298"/>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2400"/>
              <a:buNone/>
            </a:pPr>
            <a:r>
              <a:rPr lang="pt-BR"/>
              <a:t>Fail2ban e Iptables</a:t>
            </a:r>
            <a:endParaRPr/>
          </a:p>
        </p:txBody>
      </p:sp>
      <p:sp>
        <p:nvSpPr>
          <p:cNvPr id="343" name="Google Shape;343;gac43a92c65_0_298"/>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Um exemplo de comportamento estranho seria um mesmo IP estar recebendo vários </a:t>
            </a:r>
            <a:r>
              <a:rPr b="1" lang="pt-BR" sz="1600">
                <a:solidFill>
                  <a:srgbClr val="5C687C"/>
                </a:solidFill>
                <a:highlight>
                  <a:srgbClr val="FFFFFF"/>
                </a:highlight>
              </a:rPr>
              <a:t>erros 404</a:t>
            </a:r>
            <a:r>
              <a:rPr lang="pt-BR" sz="1600">
                <a:solidFill>
                  <a:srgbClr val="5C687C"/>
                </a:solidFill>
                <a:highlight>
                  <a:srgbClr val="FFFFFF"/>
                </a:highlight>
              </a:rPr>
              <a:t>, isso pode significar que na verdade trata-se de um </a:t>
            </a:r>
            <a:r>
              <a:rPr b="1" lang="pt-BR" sz="1600">
                <a:solidFill>
                  <a:srgbClr val="5C687C"/>
                </a:solidFill>
                <a:highlight>
                  <a:srgbClr val="FFFFFF"/>
                </a:highlight>
              </a:rPr>
              <a:t>robô</a:t>
            </a:r>
            <a:r>
              <a:rPr lang="pt-BR" sz="1600">
                <a:solidFill>
                  <a:srgbClr val="5C687C"/>
                </a:solidFill>
                <a:highlight>
                  <a:srgbClr val="FFFFFF"/>
                </a:highlight>
              </a:rPr>
              <a:t> varrendo nossas páginas em busca de uma falha de segurança.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Com o </a:t>
            </a:r>
            <a:r>
              <a:rPr b="1" lang="pt-BR" sz="1600">
                <a:solidFill>
                  <a:srgbClr val="5C687C"/>
                </a:solidFill>
                <a:highlight>
                  <a:srgbClr val="FFFFFF"/>
                </a:highlight>
              </a:rPr>
              <a:t>fail2ban</a:t>
            </a:r>
            <a:r>
              <a:rPr lang="pt-BR" sz="1600">
                <a:solidFill>
                  <a:srgbClr val="5C687C"/>
                </a:solidFill>
                <a:highlight>
                  <a:srgbClr val="FFFFFF"/>
                </a:highlight>
              </a:rPr>
              <a:t>, podemos definir uma regra que se um mesmo IP receber </a:t>
            </a:r>
            <a:r>
              <a:rPr b="1" lang="pt-BR" sz="1600">
                <a:solidFill>
                  <a:srgbClr val="5C687C"/>
                </a:solidFill>
                <a:highlight>
                  <a:srgbClr val="FFFFFF"/>
                </a:highlight>
              </a:rPr>
              <a:t>10 erros 404 em 10 segundos por exemplo</a:t>
            </a:r>
            <a:r>
              <a:rPr lang="pt-BR" sz="1600">
                <a:solidFill>
                  <a:srgbClr val="5C687C"/>
                </a:solidFill>
                <a:highlight>
                  <a:srgbClr val="FFFFFF"/>
                </a:highlight>
              </a:rPr>
              <a:t>, </a:t>
            </a:r>
            <a:r>
              <a:rPr lang="pt-BR" sz="1600">
                <a:solidFill>
                  <a:srgbClr val="E11B22"/>
                </a:solidFill>
                <a:highlight>
                  <a:srgbClr val="FFFFFF"/>
                </a:highlight>
              </a:rPr>
              <a:t>bloquearemos aquele IP por 5 minutos</a:t>
            </a:r>
            <a:r>
              <a:rPr lang="pt-BR" sz="1600">
                <a:solidFill>
                  <a:srgbClr val="5C687C"/>
                </a:solidFill>
                <a:highlight>
                  <a:srgbClr val="FFFFFF"/>
                </a:highlight>
              </a:rPr>
              <a:t>.</a:t>
            </a:r>
            <a:endParaRPr sz="1600">
              <a:solidFill>
                <a:srgbClr val="5C687C"/>
              </a:solidFill>
            </a:endParaRPr>
          </a:p>
          <a:p>
            <a:pPr indent="0" lvl="0" marL="0" rtl="0" algn="ctr">
              <a:lnSpc>
                <a:spcPct val="115000"/>
              </a:lnSpc>
              <a:spcBef>
                <a:spcPts val="500"/>
              </a:spcBef>
              <a:spcAft>
                <a:spcPts val="0"/>
              </a:spcAft>
              <a:buNone/>
            </a:pPr>
            <a:r>
              <a:t/>
            </a:r>
            <a:endParaRPr sz="1400">
              <a:solidFill>
                <a:srgbClr val="000000"/>
              </a:solidFill>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gac43a92c65_0_304"/>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2400"/>
              <a:buNone/>
            </a:pPr>
            <a:r>
              <a:rPr lang="pt-BR"/>
              <a:t>Fail2ban e Iptables</a:t>
            </a:r>
            <a:endParaRPr/>
          </a:p>
        </p:txBody>
      </p:sp>
      <p:sp>
        <p:nvSpPr>
          <p:cNvPr id="349" name="Google Shape;349;gac43a92c65_0_304"/>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500"/>
              </a:spcBef>
              <a:spcAft>
                <a:spcPts val="0"/>
              </a:spcAft>
              <a:buClr>
                <a:srgbClr val="5C687C"/>
              </a:buClr>
              <a:buSzPts val="1600"/>
              <a:buChar char="●"/>
            </a:pPr>
            <a:r>
              <a:rPr lang="pt-BR" sz="1600">
                <a:solidFill>
                  <a:srgbClr val="5C687C"/>
                </a:solidFill>
                <a:highlight>
                  <a:srgbClr val="FFFFFF"/>
                </a:highlight>
              </a:rPr>
              <a:t>Dessa forma o </a:t>
            </a:r>
            <a:r>
              <a:rPr b="1" lang="pt-BR" sz="1600">
                <a:solidFill>
                  <a:srgbClr val="5C687C"/>
                </a:solidFill>
                <a:highlight>
                  <a:srgbClr val="FFFFFF"/>
                </a:highlight>
              </a:rPr>
              <a:t>fail2ban</a:t>
            </a:r>
            <a:r>
              <a:rPr lang="pt-BR" sz="1600">
                <a:solidFill>
                  <a:srgbClr val="5C687C"/>
                </a:solidFill>
                <a:highlight>
                  <a:srgbClr val="FFFFFF"/>
                </a:highlight>
              </a:rPr>
              <a:t> irá pegar o endereço de IP e então criará uma </a:t>
            </a:r>
            <a:r>
              <a:rPr b="1" lang="pt-BR" sz="1600">
                <a:solidFill>
                  <a:srgbClr val="5C687C"/>
                </a:solidFill>
                <a:highlight>
                  <a:srgbClr val="FFFFFF"/>
                </a:highlight>
              </a:rPr>
              <a:t>regra</a:t>
            </a:r>
            <a:r>
              <a:rPr lang="pt-BR" sz="1600">
                <a:solidFill>
                  <a:srgbClr val="5C687C"/>
                </a:solidFill>
                <a:highlight>
                  <a:srgbClr val="FFFFFF"/>
                </a:highlight>
              </a:rPr>
              <a:t> no </a:t>
            </a:r>
            <a:r>
              <a:rPr b="1" lang="pt-BR" sz="1600">
                <a:solidFill>
                  <a:srgbClr val="5C687C"/>
                </a:solidFill>
                <a:highlight>
                  <a:srgbClr val="FFFFFF"/>
                </a:highlight>
              </a:rPr>
              <a:t>iptables</a:t>
            </a:r>
            <a:r>
              <a:rPr lang="pt-BR" sz="1600">
                <a:solidFill>
                  <a:srgbClr val="5C687C"/>
                </a:solidFill>
                <a:highlight>
                  <a:srgbClr val="FFFFFF"/>
                </a:highlight>
              </a:rPr>
              <a:t> especificamente para ele pelo tempo estabelecido e, então, removerá a regra posteriormente.</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330200" lvl="0" marL="457200" rtl="0" algn="just">
              <a:spcBef>
                <a:spcPts val="0"/>
              </a:spcBef>
              <a:spcAft>
                <a:spcPts val="0"/>
              </a:spcAft>
              <a:buClr>
                <a:srgbClr val="5C687C"/>
              </a:buClr>
              <a:buSzPts val="1600"/>
              <a:buChar char="●"/>
            </a:pPr>
            <a:r>
              <a:rPr lang="pt-BR" sz="1600">
                <a:solidFill>
                  <a:srgbClr val="5C687C"/>
                </a:solidFill>
                <a:highlight>
                  <a:srgbClr val="FFFFFF"/>
                </a:highlight>
              </a:rPr>
              <a:t>Percebam o quão isso é poderoso e quantas medidas de </a:t>
            </a:r>
            <a:r>
              <a:rPr b="1" lang="pt-BR" sz="1600">
                <a:solidFill>
                  <a:srgbClr val="5C687C"/>
                </a:solidFill>
                <a:highlight>
                  <a:srgbClr val="FFFFFF"/>
                </a:highlight>
              </a:rPr>
              <a:t>segurança</a:t>
            </a:r>
            <a:r>
              <a:rPr lang="pt-BR" sz="1600">
                <a:solidFill>
                  <a:srgbClr val="5C687C"/>
                </a:solidFill>
                <a:highlight>
                  <a:srgbClr val="FFFFFF"/>
                </a:highlight>
              </a:rPr>
              <a:t> podemos implementar, tanto de maneira </a:t>
            </a:r>
            <a:r>
              <a:rPr b="1" lang="pt-BR" sz="1600">
                <a:solidFill>
                  <a:srgbClr val="5C687C"/>
                </a:solidFill>
                <a:highlight>
                  <a:srgbClr val="FFFFFF"/>
                </a:highlight>
              </a:rPr>
              <a:t>proativa</a:t>
            </a:r>
            <a:r>
              <a:rPr lang="pt-BR" sz="1600">
                <a:solidFill>
                  <a:srgbClr val="5C687C"/>
                </a:solidFill>
                <a:highlight>
                  <a:srgbClr val="FFFFFF"/>
                </a:highlight>
              </a:rPr>
              <a:t>, antes da situação ocorrer e até mesmo de maneira </a:t>
            </a:r>
            <a:r>
              <a:rPr b="1" lang="pt-BR" sz="1600">
                <a:solidFill>
                  <a:srgbClr val="5C687C"/>
                </a:solidFill>
                <a:highlight>
                  <a:srgbClr val="FFFFFF"/>
                </a:highlight>
              </a:rPr>
              <a:t>reativa</a:t>
            </a:r>
            <a:r>
              <a:rPr lang="pt-BR" sz="1600">
                <a:solidFill>
                  <a:srgbClr val="5C687C"/>
                </a:solidFill>
                <a:highlight>
                  <a:srgbClr val="FFFFFF"/>
                </a:highlight>
              </a:rPr>
              <a:t>, que não é o ideal mas estamos sujeitos, entretanto, conseguimos rapidamente </a:t>
            </a:r>
            <a:r>
              <a:rPr lang="pt-BR" sz="1600" u="sng">
                <a:solidFill>
                  <a:srgbClr val="5C687C"/>
                </a:solidFill>
                <a:highlight>
                  <a:srgbClr val="FFFFFF"/>
                </a:highlight>
              </a:rPr>
              <a:t>agir em uma situação adversa</a:t>
            </a:r>
            <a:r>
              <a:rPr lang="pt-BR" sz="1600">
                <a:solidFill>
                  <a:srgbClr val="5C687C"/>
                </a:solidFill>
                <a:highlight>
                  <a:srgbClr val="FFFFFF"/>
                </a:highlight>
              </a:rPr>
              <a:t> assim que ela for identificada utilizando tais ferramentas.</a:t>
            </a:r>
            <a:endParaRPr sz="1400">
              <a:solidFill>
                <a:srgbClr val="000000"/>
              </a:solidFill>
            </a:endParaRPr>
          </a:p>
          <a:p>
            <a:pPr indent="0" lvl="0" marL="457200" rtl="0" algn="just">
              <a:lnSpc>
                <a:spcPct val="115000"/>
              </a:lnSpc>
              <a:spcBef>
                <a:spcPts val="1200"/>
              </a:spcBef>
              <a:spcAft>
                <a:spcPts val="0"/>
              </a:spcAft>
              <a:buNone/>
            </a:pPr>
            <a:r>
              <a:t/>
            </a:r>
            <a:endParaRPr sz="1600">
              <a:solidFill>
                <a:srgbClr val="5C687C"/>
              </a:solidFill>
              <a:highlight>
                <a:srgbClr val="FFFFFF"/>
              </a:highlight>
            </a:endParaRPr>
          </a:p>
          <a:p>
            <a:pPr indent="0" lvl="0" marL="45720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a:solidFill>
                <a:srgbClr val="24292E"/>
              </a:solidFill>
              <a:highlight>
                <a:srgbClr val="FFFFFF"/>
              </a:highlight>
              <a:latin typeface="Arial"/>
              <a:ea typeface="Arial"/>
              <a:cs typeface="Arial"/>
              <a:sym typeface="Arial"/>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16"/>
          <p:cNvSpPr txBox="1"/>
          <p:nvPr>
            <p:ph idx="1" type="subTitle"/>
          </p:nvPr>
        </p:nvSpPr>
        <p:spPr>
          <a:xfrm>
            <a:off x="2026638" y="3180150"/>
            <a:ext cx="5090700" cy="40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800"/>
              <a:buNone/>
            </a:pPr>
            <a:r>
              <a:rPr lang="pt-BR"/>
              <a:t>Obrigado!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gac43a92c65_0_6"/>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Segurança</a:t>
            </a:r>
            <a:endParaRPr/>
          </a:p>
        </p:txBody>
      </p:sp>
      <p:sp>
        <p:nvSpPr>
          <p:cNvPr id="93" name="Google Shape;93;gac43a92c65_0_6"/>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br>
              <a:rPr lang="pt-BR" sz="1600">
                <a:solidFill>
                  <a:srgbClr val="5C687C"/>
                </a:solidFill>
                <a:highlight>
                  <a:srgbClr val="FAFAFA"/>
                </a:highlight>
              </a:rPr>
            </a:br>
            <a:r>
              <a:rPr lang="pt-BR" sz="1600">
                <a:solidFill>
                  <a:srgbClr val="5C687C"/>
                </a:solidFill>
                <a:highlight>
                  <a:srgbClr val="FFFFFF"/>
                </a:highlight>
              </a:rPr>
              <a:t>Um aplicativo malicioso no mesmo dispositivo pode explorar essa vulnerabilidade ao injetar módulos maliciosos em outros apps que dependem da biblioteca, </a:t>
            </a:r>
            <a:r>
              <a:rPr lang="pt-BR" sz="1600">
                <a:solidFill>
                  <a:srgbClr val="CC0000"/>
                </a:solidFill>
                <a:highlight>
                  <a:srgbClr val="FFFFFF"/>
                </a:highlight>
              </a:rPr>
              <a:t>assim conseguindo acessar dados sigilosos dos usuários, como senhas e números de cartões de crédito de dentro dos aplicativos.</a:t>
            </a:r>
            <a:endParaRPr sz="1600">
              <a:solidFill>
                <a:srgbClr val="CC0000"/>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pic>
        <p:nvPicPr>
          <p:cNvPr id="94" name="Google Shape;94;gac43a92c65_0_6"/>
          <p:cNvPicPr preferRelativeResize="0"/>
          <p:nvPr/>
        </p:nvPicPr>
        <p:blipFill>
          <a:blip r:embed="rId3">
            <a:alphaModFix/>
          </a:blip>
          <a:stretch>
            <a:fillRect/>
          </a:stretch>
        </p:blipFill>
        <p:spPr>
          <a:xfrm>
            <a:off x="1420900" y="744175"/>
            <a:ext cx="6302224" cy="2393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gac43a92c65_0_14"/>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Segurança</a:t>
            </a:r>
            <a:endParaRPr/>
          </a:p>
        </p:txBody>
      </p:sp>
      <p:sp>
        <p:nvSpPr>
          <p:cNvPr id="100" name="Google Shape;100;gac43a92c65_0_14"/>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0" rtl="0" algn="just">
              <a:lnSpc>
                <a:spcPct val="115000"/>
              </a:lnSpc>
              <a:spcBef>
                <a:spcPts val="500"/>
              </a:spcBef>
              <a:spcAft>
                <a:spcPts val="0"/>
              </a:spcAft>
              <a:buNone/>
            </a:pPr>
            <a:br>
              <a:rPr lang="pt-BR" sz="1600">
                <a:solidFill>
                  <a:srgbClr val="5C687C"/>
                </a:solidFill>
                <a:highlight>
                  <a:srgbClr val="FAFAFA"/>
                </a:highlight>
              </a:rPr>
            </a:br>
            <a:r>
              <a:rPr lang="pt-BR" sz="1600">
                <a:solidFill>
                  <a:srgbClr val="5C687C"/>
                </a:solidFill>
                <a:highlight>
                  <a:srgbClr val="FFFFFF"/>
                </a:highlight>
              </a:rPr>
              <a:t>O aplicativo do SUS foi medido com uma categoria de exposição “baixa”, uma “média” e duas “altas”. </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sz="1600">
              <a:solidFill>
                <a:srgbClr val="5C687C"/>
              </a:solidFill>
              <a:highlight>
                <a:srgbClr val="FFFFFF"/>
              </a:highlight>
            </a:endParaRPr>
          </a:p>
          <a:p>
            <a:pPr indent="0" lvl="0" marL="0" rtl="0" algn="just">
              <a:lnSpc>
                <a:spcPct val="115000"/>
              </a:lnSpc>
              <a:spcBef>
                <a:spcPts val="500"/>
              </a:spcBef>
              <a:spcAft>
                <a:spcPts val="0"/>
              </a:spcAft>
              <a:buNone/>
            </a:pPr>
            <a:r>
              <a:rPr lang="pt-BR" sz="1600">
                <a:solidFill>
                  <a:srgbClr val="5C687C"/>
                </a:solidFill>
                <a:highlight>
                  <a:srgbClr val="FFFFFF"/>
                </a:highlight>
              </a:rPr>
              <a:t>Já o Auxílio Emergencial, da Caixa, só foi avaliado em dois quesitos por questões técnicas, obtendo exposição “alta” em “transparência” e “média” em “segurança”.</a:t>
            </a:r>
            <a:endParaRPr sz="1600">
              <a:solidFill>
                <a:srgbClr val="5C687C"/>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pic>
        <p:nvPicPr>
          <p:cNvPr id="101" name="Google Shape;101;gac43a92c65_0_14"/>
          <p:cNvPicPr preferRelativeResize="0"/>
          <p:nvPr/>
        </p:nvPicPr>
        <p:blipFill>
          <a:blip r:embed="rId3">
            <a:alphaModFix/>
          </a:blip>
          <a:stretch>
            <a:fillRect/>
          </a:stretch>
        </p:blipFill>
        <p:spPr>
          <a:xfrm>
            <a:off x="1278788" y="899238"/>
            <a:ext cx="7096125" cy="1704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gac43a92c65_0_25"/>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Segurança</a:t>
            </a:r>
            <a:endParaRPr/>
          </a:p>
        </p:txBody>
      </p:sp>
      <p:sp>
        <p:nvSpPr>
          <p:cNvPr id="107" name="Google Shape;107;gac43a92c65_0_25"/>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0" rtl="0" algn="just">
              <a:lnSpc>
                <a:spcPct val="115000"/>
              </a:lnSpc>
              <a:spcBef>
                <a:spcPts val="500"/>
              </a:spcBef>
              <a:spcAft>
                <a:spcPts val="0"/>
              </a:spcAft>
              <a:buNone/>
            </a:pPr>
            <a:br>
              <a:rPr lang="pt-BR" sz="1600">
                <a:solidFill>
                  <a:srgbClr val="5C687C"/>
                </a:solidFill>
                <a:highlight>
                  <a:srgbClr val="FAFAFA"/>
                </a:highlight>
              </a:rPr>
            </a:br>
            <a:br>
              <a:rPr lang="pt-BR" sz="1600">
                <a:solidFill>
                  <a:srgbClr val="5C687C"/>
                </a:solidFill>
                <a:highlight>
                  <a:srgbClr val="FFFFFF"/>
                </a:highlight>
              </a:rPr>
            </a:br>
            <a:endParaRPr sz="1000">
              <a:solidFill>
                <a:srgbClr val="5C687C"/>
              </a:solidFill>
              <a:highlight>
                <a:srgbClr val="FAFAFA"/>
              </a:highlight>
            </a:endParaRPr>
          </a:p>
          <a:p>
            <a:pPr indent="0" lvl="0" marL="0" rtl="0" algn="just">
              <a:lnSpc>
                <a:spcPct val="115000"/>
              </a:lnSpc>
              <a:spcBef>
                <a:spcPts val="500"/>
              </a:spcBef>
              <a:spcAft>
                <a:spcPts val="0"/>
              </a:spcAft>
              <a:buNone/>
            </a:pPr>
            <a:r>
              <a:rPr lang="pt-BR" sz="1600">
                <a:solidFill>
                  <a:srgbClr val="5C687C"/>
                </a:solidFill>
                <a:highlight>
                  <a:srgbClr val="FAFAFA"/>
                </a:highlight>
              </a:rPr>
              <a:t>Vale lembrar que o número de usuários mensais ativos da Zoom </a:t>
            </a:r>
            <a:r>
              <a:rPr b="1" lang="pt-BR" sz="1600">
                <a:solidFill>
                  <a:srgbClr val="5C687C"/>
                </a:solidFill>
                <a:highlight>
                  <a:srgbClr val="FAFAFA"/>
                </a:highlight>
              </a:rPr>
              <a:t>passou de 10 milhões em dezembro de 2019 para mais de 300 milhões</a:t>
            </a:r>
            <a:r>
              <a:rPr lang="pt-BR" sz="1600">
                <a:solidFill>
                  <a:srgbClr val="5C687C"/>
                </a:solidFill>
                <a:highlight>
                  <a:srgbClr val="FAFAFA"/>
                </a:highlight>
              </a:rPr>
              <a:t>. Isso graças aos efeitos de isolamento social da pandemia do novo </a:t>
            </a:r>
            <a:r>
              <a:rPr lang="pt-BR" sz="1600">
                <a:solidFill>
                  <a:srgbClr val="5C687C"/>
                </a:solidFill>
                <a:highlight>
                  <a:srgbClr val="FAFAFA"/>
                </a:highlight>
                <a:uFill>
                  <a:noFill/>
                </a:uFill>
                <a:hlinkClick r:id="rId3">
                  <a:extLst>
                    <a:ext uri="{A12FA001-AC4F-418D-AE19-62706E023703}">
                      <ahyp:hlinkClr val="tx"/>
                    </a:ext>
                  </a:extLst>
                </a:hlinkClick>
              </a:rPr>
              <a:t>coronavírus</a:t>
            </a:r>
            <a:r>
              <a:rPr lang="pt-BR" sz="1600">
                <a:solidFill>
                  <a:srgbClr val="5C687C"/>
                </a:solidFill>
                <a:highlight>
                  <a:srgbClr val="FAFAFA"/>
                </a:highlight>
              </a:rPr>
              <a:t>. Tal crescimento fez com que as ações da companhia chegassem a triplicar de valor desde o começo do ano.</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pic>
        <p:nvPicPr>
          <p:cNvPr id="108" name="Google Shape;108;gac43a92c65_0_25"/>
          <p:cNvPicPr preferRelativeResize="0"/>
          <p:nvPr/>
        </p:nvPicPr>
        <p:blipFill>
          <a:blip r:embed="rId4">
            <a:alphaModFix/>
          </a:blip>
          <a:stretch>
            <a:fillRect/>
          </a:stretch>
        </p:blipFill>
        <p:spPr>
          <a:xfrm>
            <a:off x="1977447" y="744175"/>
            <a:ext cx="5698800" cy="24559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ac43a92c65_0_138"/>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Segurança</a:t>
            </a:r>
            <a:endParaRPr/>
          </a:p>
        </p:txBody>
      </p:sp>
      <p:sp>
        <p:nvSpPr>
          <p:cNvPr id="114" name="Google Shape;114;gac43a92c65_0_138"/>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0" rtl="0" algn="just">
              <a:lnSpc>
                <a:spcPct val="115000"/>
              </a:lnSpc>
              <a:spcBef>
                <a:spcPts val="500"/>
              </a:spcBef>
              <a:spcAft>
                <a:spcPts val="0"/>
              </a:spcAft>
              <a:buNone/>
            </a:pPr>
            <a:br>
              <a:rPr lang="pt-BR" sz="1600">
                <a:solidFill>
                  <a:srgbClr val="5C687C"/>
                </a:solidFill>
                <a:highlight>
                  <a:srgbClr val="FAFAFA"/>
                </a:highlight>
              </a:rPr>
            </a:br>
            <a:br>
              <a:rPr lang="pt-BR" sz="1600">
                <a:solidFill>
                  <a:srgbClr val="5C687C"/>
                </a:solidFill>
                <a:highlight>
                  <a:srgbClr val="FFFFFF"/>
                </a:highlight>
              </a:rPr>
            </a:br>
            <a:endParaRPr sz="1400">
              <a:solidFill>
                <a:srgbClr val="5C687C"/>
              </a:solidFill>
              <a:highlight>
                <a:srgbClr val="FFFFFF"/>
              </a:highlight>
            </a:endParaRPr>
          </a:p>
          <a:p>
            <a:pPr indent="0" lvl="0" marL="0" rtl="0" algn="just">
              <a:lnSpc>
                <a:spcPct val="115000"/>
              </a:lnSpc>
              <a:spcBef>
                <a:spcPts val="500"/>
              </a:spcBef>
              <a:spcAft>
                <a:spcPts val="0"/>
              </a:spcAft>
              <a:buNone/>
            </a:pPr>
            <a:br>
              <a:rPr lang="pt-BR" sz="1000">
                <a:solidFill>
                  <a:srgbClr val="5C687C"/>
                </a:solidFill>
                <a:highlight>
                  <a:srgbClr val="FFFFFF"/>
                </a:highlight>
              </a:rPr>
            </a:br>
            <a:r>
              <a:rPr lang="pt-BR" sz="1600">
                <a:solidFill>
                  <a:srgbClr val="5C687C"/>
                </a:solidFill>
                <a:highlight>
                  <a:srgbClr val="FFFFFF"/>
                </a:highlight>
              </a:rPr>
              <a:t>Barroso afirmou que não há indícios de que o ataque tenha provocado vazamentos de dados de ex-ministros do TSE e de servidores. Segundo ele, a divulgação de dados de hoje foi resultado de um ataque que partiu de Portugal e foi realizado em 23 de outubro.</a:t>
            </a:r>
            <a:endParaRPr sz="1600">
              <a:solidFill>
                <a:srgbClr val="5C687C"/>
              </a:solidFill>
              <a:highlight>
                <a:srgbClr val="FFFFFF"/>
              </a:highlight>
            </a:endParaRPr>
          </a:p>
          <a:p>
            <a:pPr indent="0" lvl="0" marL="0" rtl="0" algn="just">
              <a:lnSpc>
                <a:spcPct val="115000"/>
              </a:lnSpc>
              <a:spcBef>
                <a:spcPts val="500"/>
              </a:spcBef>
              <a:spcAft>
                <a:spcPts val="0"/>
              </a:spcAft>
              <a:buNone/>
            </a:pPr>
            <a:r>
              <a:t/>
            </a:r>
            <a:endParaRPr sz="1600">
              <a:solidFill>
                <a:srgbClr val="5C687C"/>
              </a:solidFill>
              <a:highlight>
                <a:srgbClr val="FAFAFA"/>
              </a:highlight>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pic>
        <p:nvPicPr>
          <p:cNvPr id="115" name="Google Shape;115;gac43a92c65_0_138"/>
          <p:cNvPicPr preferRelativeResize="0"/>
          <p:nvPr/>
        </p:nvPicPr>
        <p:blipFill>
          <a:blip r:embed="rId3">
            <a:alphaModFix/>
          </a:blip>
          <a:stretch>
            <a:fillRect/>
          </a:stretch>
        </p:blipFill>
        <p:spPr>
          <a:xfrm>
            <a:off x="2367825" y="744175"/>
            <a:ext cx="4408343" cy="2666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ac43a92c65_0_148"/>
          <p:cNvSpPr txBox="1"/>
          <p:nvPr>
            <p:ph type="title"/>
          </p:nvPr>
        </p:nvSpPr>
        <p:spPr>
          <a:xfrm>
            <a:off x="820800" y="199075"/>
            <a:ext cx="5698800" cy="545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pt-BR"/>
              <a:t>Segurança</a:t>
            </a:r>
            <a:endParaRPr/>
          </a:p>
        </p:txBody>
      </p:sp>
      <p:sp>
        <p:nvSpPr>
          <p:cNvPr id="121" name="Google Shape;121;gac43a92c65_0_148"/>
          <p:cNvSpPr txBox="1"/>
          <p:nvPr>
            <p:ph idx="1" type="body"/>
          </p:nvPr>
        </p:nvSpPr>
        <p:spPr>
          <a:xfrm>
            <a:off x="820800" y="899250"/>
            <a:ext cx="8012100" cy="4244100"/>
          </a:xfrm>
          <a:prstGeom prst="rect">
            <a:avLst/>
          </a:prstGeom>
          <a:noFill/>
          <a:ln>
            <a:noFill/>
          </a:ln>
        </p:spPr>
        <p:txBody>
          <a:bodyPr anchorCtr="0" anchor="t" bIns="91425" lIns="91425" spcFirstLastPara="1" rIns="91425" wrap="square" tIns="91425">
            <a:noAutofit/>
          </a:bodyPr>
          <a:lstStyle/>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457200" rtl="0" algn="just">
              <a:lnSpc>
                <a:spcPct val="115000"/>
              </a:lnSpc>
              <a:spcBef>
                <a:spcPts val="500"/>
              </a:spcBef>
              <a:spcAft>
                <a:spcPts val="0"/>
              </a:spcAft>
              <a:buNone/>
            </a:pPr>
            <a:r>
              <a:t/>
            </a:r>
            <a:endParaRPr b="1" sz="1600"/>
          </a:p>
          <a:p>
            <a:pPr indent="0" lvl="0" marL="0" rtl="0" algn="just">
              <a:lnSpc>
                <a:spcPct val="115000"/>
              </a:lnSpc>
              <a:spcBef>
                <a:spcPts val="500"/>
              </a:spcBef>
              <a:spcAft>
                <a:spcPts val="0"/>
              </a:spcAft>
              <a:buNone/>
            </a:pPr>
            <a:br>
              <a:rPr lang="pt-BR" sz="1600">
                <a:solidFill>
                  <a:srgbClr val="5C687C"/>
                </a:solidFill>
                <a:highlight>
                  <a:srgbClr val="FAFAFA"/>
                </a:highlight>
              </a:rPr>
            </a:br>
            <a:br>
              <a:rPr lang="pt-BR" sz="1600">
                <a:solidFill>
                  <a:srgbClr val="5C687C"/>
                </a:solidFill>
                <a:highlight>
                  <a:srgbClr val="FFFFFF"/>
                </a:highlight>
              </a:rPr>
            </a:br>
            <a:br>
              <a:rPr lang="pt-BR" sz="1600">
                <a:solidFill>
                  <a:srgbClr val="5C687C"/>
                </a:solidFill>
                <a:highlight>
                  <a:srgbClr val="FFFFFF"/>
                </a:highlight>
              </a:rPr>
            </a:br>
            <a:br>
              <a:rPr lang="pt-BR" sz="1000">
                <a:solidFill>
                  <a:srgbClr val="5C687C"/>
                </a:solidFill>
                <a:highlight>
                  <a:srgbClr val="FFFFFF"/>
                </a:highlight>
              </a:rPr>
            </a:br>
            <a:r>
              <a:rPr lang="pt-BR" sz="1600">
                <a:solidFill>
                  <a:srgbClr val="5C687C"/>
                </a:solidFill>
                <a:highlight>
                  <a:srgbClr val="FFFFFF"/>
                </a:highlight>
              </a:rPr>
              <a:t>"Foram vazadas informações antigas e irrelevantes sobre ministros aposentados e antigos funcionários do TSE. Foi um vazamento sem nenhuma relevância ou consequência para o processo eleitoral", disse.</a:t>
            </a:r>
            <a:endParaRPr sz="1800">
              <a:solidFill>
                <a:srgbClr val="5C687C"/>
              </a:solidFill>
              <a:highlight>
                <a:srgbClr val="FAFAFA"/>
              </a:highlight>
            </a:endParaRPr>
          </a:p>
          <a:p>
            <a:pPr indent="0" lvl="0" marL="457200" rtl="0" algn="just">
              <a:lnSpc>
                <a:spcPct val="115000"/>
              </a:lnSpc>
              <a:spcBef>
                <a:spcPts val="1200"/>
              </a:spcBef>
              <a:spcAft>
                <a:spcPts val="0"/>
              </a:spcAft>
              <a:buSzPts val="1200"/>
              <a:buNone/>
            </a:pPr>
            <a:r>
              <a:t/>
            </a:r>
            <a:endParaRPr sz="1600">
              <a:highlight>
                <a:srgbClr val="FFFFFF"/>
              </a:highlight>
            </a:endParaRPr>
          </a:p>
          <a:p>
            <a:pPr indent="0" lvl="0" marL="457200" rtl="0" algn="just">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0" rtl="0" algn="just">
              <a:lnSpc>
                <a:spcPct val="115000"/>
              </a:lnSpc>
              <a:spcBef>
                <a:spcPts val="1200"/>
              </a:spcBef>
              <a:spcAft>
                <a:spcPts val="0"/>
              </a:spcAft>
              <a:buSzPts val="1200"/>
              <a:buNone/>
            </a:pPr>
            <a:r>
              <a:t/>
            </a:r>
            <a:endParaRPr b="1" sz="16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100">
              <a:solidFill>
                <a:schemeClr val="dk1"/>
              </a:solidFill>
              <a:latin typeface="Arial"/>
              <a:ea typeface="Arial"/>
              <a:cs typeface="Arial"/>
              <a:sym typeface="Arial"/>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0" rtl="0" algn="l">
              <a:lnSpc>
                <a:spcPct val="115000"/>
              </a:lnSpc>
              <a:spcBef>
                <a:spcPts val="1200"/>
              </a:spcBef>
              <a:spcAft>
                <a:spcPts val="0"/>
              </a:spcAft>
              <a:buSzPts val="1200"/>
              <a:buNone/>
            </a:pPr>
            <a:r>
              <a:t/>
            </a:r>
            <a:endParaRPr sz="1600">
              <a:solidFill>
                <a:srgbClr val="5C687C"/>
              </a:solidFill>
              <a:highlight>
                <a:srgbClr val="FFFFFF"/>
              </a:highlight>
            </a:endParaRPr>
          </a:p>
          <a:p>
            <a:pPr indent="0" lvl="0" marL="457200" rtl="0" algn="just">
              <a:lnSpc>
                <a:spcPct val="115000"/>
              </a:lnSpc>
              <a:spcBef>
                <a:spcPts val="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5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b="1"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br>
              <a:rPr b="1" lang="pt-BR" sz="1600">
                <a:solidFill>
                  <a:srgbClr val="5C687C"/>
                </a:solidFill>
              </a:rPr>
            </a:br>
            <a:endParaRPr sz="1400">
              <a:solidFill>
                <a:srgbClr val="5C687C"/>
              </a:solidFill>
              <a:highlight>
                <a:srgbClr val="FFFFFF"/>
              </a:highlight>
            </a:endParaRPr>
          </a:p>
          <a:p>
            <a:pPr indent="0" lvl="0" marL="457200" rtl="0" algn="just">
              <a:lnSpc>
                <a:spcPct val="115000"/>
              </a:lnSpc>
              <a:spcBef>
                <a:spcPts val="500"/>
              </a:spcBef>
              <a:spcAft>
                <a:spcPts val="0"/>
              </a:spcAft>
              <a:buSzPts val="1200"/>
              <a:buNone/>
            </a:pPr>
            <a:r>
              <a:t/>
            </a:r>
            <a:endParaRPr sz="14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0"/>
              </a:spcAft>
              <a:buSzPts val="1200"/>
              <a:buNone/>
            </a:pPr>
            <a:r>
              <a:t/>
            </a:r>
            <a:endParaRPr sz="1300">
              <a:solidFill>
                <a:srgbClr val="5C687C"/>
              </a:solidFill>
              <a:highlight>
                <a:srgbClr val="FFFFFF"/>
              </a:highlight>
            </a:endParaRPr>
          </a:p>
          <a:p>
            <a:pPr indent="0" lvl="0" marL="457200" rtl="0" algn="just">
              <a:lnSpc>
                <a:spcPct val="115000"/>
              </a:lnSpc>
              <a:spcBef>
                <a:spcPts val="1200"/>
              </a:spcBef>
              <a:spcAft>
                <a:spcPts val="1200"/>
              </a:spcAft>
              <a:buSzPts val="1200"/>
              <a:buNone/>
            </a:pPr>
            <a:r>
              <a:t/>
            </a:r>
            <a:endParaRPr sz="1600">
              <a:solidFill>
                <a:srgbClr val="5C687C"/>
              </a:solidFill>
              <a:highlight>
                <a:srgbClr val="FFFFFF"/>
              </a:highlight>
            </a:endParaRPr>
          </a:p>
        </p:txBody>
      </p:sp>
      <p:pic>
        <p:nvPicPr>
          <p:cNvPr id="122" name="Google Shape;122;gac43a92c65_0_148"/>
          <p:cNvPicPr preferRelativeResize="0"/>
          <p:nvPr/>
        </p:nvPicPr>
        <p:blipFill>
          <a:blip r:embed="rId3">
            <a:alphaModFix/>
          </a:blip>
          <a:stretch>
            <a:fillRect/>
          </a:stretch>
        </p:blipFill>
        <p:spPr>
          <a:xfrm>
            <a:off x="2367825" y="744175"/>
            <a:ext cx="4408343" cy="2666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ybe - V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